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68" r:id="rId5"/>
    <p:sldMasterId id="2147483670" r:id="rId6"/>
    <p:sldMasterId id="2147483672" r:id="rId7"/>
    <p:sldMasterId id="2147483674" r:id="rId8"/>
    <p:sldMasterId id="2147483676" r:id="rId9"/>
    <p:sldMasterId id="2147483684" r:id="rId10"/>
    <p:sldMasterId id="2147483693" r:id="rId11"/>
  </p:sldMasterIdLst>
  <p:notesMasterIdLst>
    <p:notesMasterId r:id="rId36"/>
  </p:notesMasterIdLst>
  <p:handoutMasterIdLst>
    <p:handoutMasterId r:id="rId37"/>
  </p:handoutMasterIdLst>
  <p:sldIdLst>
    <p:sldId id="327" r:id="rId12"/>
    <p:sldId id="331" r:id="rId13"/>
    <p:sldId id="307" r:id="rId14"/>
    <p:sldId id="309" r:id="rId15"/>
    <p:sldId id="310" r:id="rId16"/>
    <p:sldId id="312" r:id="rId17"/>
    <p:sldId id="314" r:id="rId18"/>
    <p:sldId id="280" r:id="rId19"/>
    <p:sldId id="295" r:id="rId20"/>
    <p:sldId id="296" r:id="rId21"/>
    <p:sldId id="293" r:id="rId22"/>
    <p:sldId id="357" r:id="rId23"/>
    <p:sldId id="359" r:id="rId24"/>
    <p:sldId id="355" r:id="rId25"/>
    <p:sldId id="350" r:id="rId26"/>
    <p:sldId id="363" r:id="rId27"/>
    <p:sldId id="354" r:id="rId28"/>
    <p:sldId id="349" r:id="rId29"/>
    <p:sldId id="356" r:id="rId30"/>
    <p:sldId id="360" r:id="rId31"/>
    <p:sldId id="361" r:id="rId32"/>
    <p:sldId id="362" r:id="rId33"/>
    <p:sldId id="353" r:id="rId34"/>
    <p:sldId id="329"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2B7"/>
    <a:srgbClr val="4FB2A9"/>
    <a:srgbClr val="ED6C77"/>
    <a:srgbClr val="4BBECF"/>
    <a:srgbClr val="95C230"/>
    <a:srgbClr val="F9B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0DB3B-A59D-3894-C4B4-6019EE751EC9}" v="205" dt="2023-03-31T07:42:37.563"/>
    <p1510:client id="{07A7D51F-FEA9-BD47-7A96-AE6D3C3B9B61}" v="132" dt="2023-03-31T12:26:47.462"/>
    <p1510:client id="{37D03CF9-50CB-3BCA-BD98-D7CC4E24A5BA}" v="84" dt="2023-04-12T20:29:04.734"/>
    <p1510:client id="{4659B873-E023-93AE-7B84-F9242759B1DF}" v="588" dt="2023-04-10T19:28:38.021"/>
    <p1510:client id="{482EB60C-E6FE-8095-2731-ABD5746D96E4}" v="246" dt="2023-04-12T21:32:20.991"/>
    <p1510:client id="{AA6D6492-1E82-576A-3F87-5A453AE878E6}" v="2194" dt="2023-03-31T10:07:47.757"/>
    <p1510:client id="{B3AA285B-9BDA-6EE0-DE9B-FAA639635BE1}" v="44" dt="2023-03-31T11:19:21.291"/>
    <p1510:client id="{B6191796-7ED1-1970-5F8A-A5CE3581E726}" v="214" dt="2023-03-31T09:20:15.395"/>
    <p1510:client id="{D16E033F-606A-4C50-97C8-6CF7D1D287A7}" v="134" dt="2020-09-11T12:05:25.853"/>
    <p1510:client id="{F4BDA372-51E4-5D49-7878-3CDB55BCDB0D}" v="275" dt="2020-09-11T13:34:00.69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67" autoAdjust="0"/>
  </p:normalViewPr>
  <p:slideViewPr>
    <p:cSldViewPr snapToGrid="0">
      <p:cViewPr varScale="1">
        <p:scale>
          <a:sx n="73" d="100"/>
          <a:sy n="73" d="100"/>
        </p:scale>
        <p:origin x="1738"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0FC2B3-F326-4D38-AB7A-5C6D51579991}" type="datetimeFigureOut">
              <a:rPr lang="fr-FR" smtClean="0"/>
              <a:t>13/04/2023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D7DF2B-D04E-409E-A2CB-486BC371001F}" type="slidenum">
              <a:rPr lang="fr-FR" smtClean="0"/>
              <a:t>‹N°›</a:t>
            </a:fld>
            <a:endParaRPr lang="fr-FR"/>
          </a:p>
        </p:txBody>
      </p:sp>
    </p:spTree>
    <p:extLst>
      <p:ext uri="{BB962C8B-B14F-4D97-AF65-F5344CB8AC3E}">
        <p14:creationId xmlns:p14="http://schemas.microsoft.com/office/powerpoint/2010/main" val="40896022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99F47-9758-46E7-91C0-822AB8C484F8}" type="datetimeFigureOut">
              <a:rPr lang="fr-FR" smtClean="0"/>
              <a:t>13/04/2023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DC714-861C-4F1B-B2D0-157028D75E84}" type="slidenum">
              <a:rPr lang="fr-FR" smtClean="0"/>
              <a:t>‹N°›</a:t>
            </a:fld>
            <a:endParaRPr lang="fr-FR"/>
          </a:p>
        </p:txBody>
      </p:sp>
    </p:spTree>
    <p:extLst>
      <p:ext uri="{BB962C8B-B14F-4D97-AF65-F5344CB8AC3E}">
        <p14:creationId xmlns:p14="http://schemas.microsoft.com/office/powerpoint/2010/main" val="37396447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_HzHSvbeE5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edbusiness.fr/actualites-fed-business/comprendre-le-nomadisme-digita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oliworking.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holiworking.com/holiworker/travailler-en-voyagean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orbes.fr/classements/le-classement-des-10-pays-ou-les-digital-nomades-sont-heureu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ircleloop.com/nomadinde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dropizi.fr/blog/destination-digital-noma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nadastop100.com/divers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DestCan/videos/15886839036120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ndajob.dwp.gov.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res.travail-emploi.gouv.fr/publication/les-metiers-en-2030-les-creations-demploi-par-secteurs-et-par-meti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stiques.pole-emploi.org/offres/offrespub/20779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ole-emploi.fr/actualites/la-semaine-des-metiers-du-numeri/metier-du-numerique-les-videos.html" TargetMode="External"/><Relationship Id="rId4" Type="http://schemas.openxmlformats.org/officeDocument/2006/relationships/hyperlink" Target="https://dares.travail-emploi.gouv.fr/publication/quels-sont-les-metiers-du-numeriqu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Remerciements : à l'équipe de </a:t>
            </a:r>
            <a:r>
              <a:rPr lang="fr-FR" dirty="0" err="1"/>
              <a:t>Diversidays</a:t>
            </a:r>
            <a:r>
              <a:rPr lang="fr-FR" dirty="0"/>
              <a:t> et à vous qui nous suivez en direct ou en Replay</a:t>
            </a:r>
            <a:endParaRPr lang="fr-FR" dirty="0">
              <a:cs typeface="Calibri"/>
            </a:endParaRPr>
          </a:p>
          <a:p>
            <a:endParaRPr lang="fr-FR" dirty="0"/>
          </a:p>
          <a:p>
            <a:r>
              <a:rPr lang="fr-FR" dirty="0"/>
              <a:t>Qui sommes nous ? </a:t>
            </a:r>
            <a:r>
              <a:rPr lang="fr-FR" dirty="0" smtClean="0"/>
              <a:t>S + B EMI </a:t>
            </a:r>
            <a:r>
              <a:rPr lang="fr-FR" dirty="0" err="1" smtClean="0"/>
              <a:t>Eures</a:t>
            </a:r>
            <a:endParaRPr lang="fr-FR" dirty="0">
              <a:cs typeface="Calibri"/>
            </a:endParaRPr>
          </a:p>
          <a:p>
            <a:r>
              <a:rPr lang="fr-FR" dirty="0"/>
              <a:t>Cadrage : indiquer le temps de l’atelier</a:t>
            </a:r>
            <a:endParaRPr lang="fr-FR" dirty="0">
              <a:cs typeface="Calibri"/>
            </a:endParaRPr>
          </a:p>
          <a:p>
            <a:r>
              <a:rPr lang="fr-FR" dirty="0">
                <a:cs typeface="Calibri"/>
              </a:rPr>
              <a:t>Q/R sur le chat et en live au </a:t>
            </a:r>
            <a:r>
              <a:rPr lang="fr-FR" dirty="0" smtClean="0">
                <a:cs typeface="Calibri"/>
              </a:rPr>
              <a:t>final</a:t>
            </a:r>
          </a:p>
          <a:p>
            <a:r>
              <a:rPr lang="fr-FR" dirty="0" smtClean="0">
                <a:cs typeface="Calibri"/>
              </a:rPr>
              <a:t>Liens que Sophie posera dans</a:t>
            </a:r>
            <a:r>
              <a:rPr lang="fr-FR" baseline="0" dirty="0" smtClean="0">
                <a:cs typeface="Calibri"/>
              </a:rPr>
              <a:t> le chat</a:t>
            </a:r>
            <a:endParaRPr lang="fr-FR" dirty="0">
              <a:cs typeface="Calibri"/>
            </a:endParaRPr>
          </a:p>
          <a:p>
            <a:endParaRPr lang="fr-FR" dirty="0">
              <a:cs typeface="Calibri"/>
            </a:endParaRPr>
          </a:p>
          <a:p>
            <a:r>
              <a:rPr lang="fr-FR" dirty="0">
                <a:cs typeface="Calibri"/>
              </a:rPr>
              <a:t>En guise d'intro : </a:t>
            </a:r>
          </a:p>
          <a:p>
            <a:r>
              <a:rPr lang="fr-FR" dirty="0">
                <a:cs typeface="Calibri"/>
              </a:rPr>
              <a:t>Vous êtes a priori à la recherche d'un emploi ou dans une période de transition prof, jamais très simple.</a:t>
            </a:r>
          </a:p>
          <a:p>
            <a:r>
              <a:rPr lang="fr-FR" dirty="0">
                <a:cs typeface="Calibri"/>
              </a:rPr>
              <a:t>Î pour les NT et l'IT et CS des difficultés de recrutement en France (profil + diplômés, + expérimentés)</a:t>
            </a:r>
          </a:p>
          <a:p>
            <a:r>
              <a:rPr lang="fr-FR" dirty="0">
                <a:cs typeface="Calibri"/>
              </a:rPr>
              <a:t>Alors à quoi bon l'international ? </a:t>
            </a:r>
            <a:endParaRPr lang="fr-FR" dirty="0"/>
          </a:p>
          <a:p>
            <a:r>
              <a:rPr lang="fr-FR" dirty="0"/>
              <a:t>1/3 jeunes =&gt; mobilité accessible à tous ! =&gt; message clé =&gt; la mobilité n’est pas réservé aux jeunes polyglottes surdiplômés et sans enfant !</a:t>
            </a:r>
            <a:endParaRPr lang="fr-FR" dirty="0">
              <a:cs typeface="Calibri"/>
            </a:endParaRPr>
          </a:p>
          <a:p>
            <a:r>
              <a:rPr lang="fr-FR" dirty="0"/>
              <a:t>La mobilité est une flèche de + à votre arc, une opportunité à saisir  </a:t>
            </a:r>
            <a:r>
              <a:rPr lang="fr-FR" dirty="0">
                <a:hlinkClick r:id="rId3"/>
              </a:rPr>
              <a:t>https://www.youtube.com/watch?v=_HzHSvbeE54</a:t>
            </a:r>
            <a:r>
              <a:rPr lang="fr-FR" dirty="0"/>
              <a:t> l'Emission </a:t>
            </a:r>
            <a:endParaRPr lang="fr-FR" dirty="0">
              <a:cs typeface="Calibri"/>
            </a:endParaRPr>
          </a:p>
          <a:p>
            <a:r>
              <a:rPr lang="fr-FR" dirty="0">
                <a:cs typeface="Calibri"/>
              </a:rPr>
              <a:t>Attention je ne vais pas vous vendre du rêve ni vous affirmer que l'herbe est systématiquement plus verte ailleurs mais certaines stratégies sont indéniablement porteuses </a:t>
            </a:r>
          </a:p>
          <a:p>
            <a:endParaRPr lang="fr-FR" dirty="0">
              <a:cs typeface="Calibri"/>
            </a:endParaRPr>
          </a:p>
        </p:txBody>
      </p:sp>
    </p:spTree>
    <p:extLst>
      <p:ext uri="{BB962C8B-B14F-4D97-AF65-F5344CB8AC3E}">
        <p14:creationId xmlns:p14="http://schemas.microsoft.com/office/powerpoint/2010/main" val="238612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000000"/>
              </a:solidFill>
              <a:cs typeface="Calibri"/>
            </a:endParaRPr>
          </a:p>
        </p:txBody>
      </p:sp>
      <p:sp>
        <p:nvSpPr>
          <p:cNvPr id="4" name="Espace réservé du numéro de diapositive 3"/>
          <p:cNvSpPr>
            <a:spLocks noGrp="1"/>
          </p:cNvSpPr>
          <p:nvPr>
            <p:ph type="sldNum" sz="quarter" idx="10"/>
          </p:nvPr>
        </p:nvSpPr>
        <p:spPr/>
        <p:txBody>
          <a:bodyPr/>
          <a:lstStyle/>
          <a:p>
            <a:fld id="{8D4DC714-861C-4F1B-B2D0-157028D75E84}" type="slidenum">
              <a:rPr lang="fr-FR" smtClean="0"/>
              <a:t>10</a:t>
            </a:fld>
            <a:endParaRPr lang="fr-FR"/>
          </a:p>
        </p:txBody>
      </p:sp>
    </p:spTree>
    <p:extLst>
      <p:ext uri="{BB962C8B-B14F-4D97-AF65-F5344CB8AC3E}">
        <p14:creationId xmlns:p14="http://schemas.microsoft.com/office/powerpoint/2010/main" val="358608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Tree>
    <p:extLst>
      <p:ext uri="{BB962C8B-B14F-4D97-AF65-F5344CB8AC3E}">
        <p14:creationId xmlns:p14="http://schemas.microsoft.com/office/powerpoint/2010/main" val="250103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cs typeface="Calibri"/>
              </a:rPr>
              <a:t>Info sur</a:t>
            </a:r>
            <a:r>
              <a:rPr lang="fr-FR" sz="1200" b="0" i="0" kern="1200" baseline="0" dirty="0" smtClean="0">
                <a:solidFill>
                  <a:schemeClr val="tx1"/>
                </a:solidFill>
                <a:effectLst/>
                <a:latin typeface="+mn-lt"/>
                <a:cs typeface="Calibri"/>
              </a:rPr>
              <a:t> le marché du travail sur </a:t>
            </a:r>
            <a:r>
              <a:rPr lang="fr-FR" sz="1200" b="0" i="0" kern="1200" baseline="0" dirty="0" err="1" smtClean="0">
                <a:solidFill>
                  <a:schemeClr val="tx1"/>
                </a:solidFill>
                <a:effectLst/>
                <a:latin typeface="+mn-lt"/>
                <a:cs typeface="Calibri"/>
              </a:rPr>
              <a:t>Eures</a:t>
            </a:r>
            <a:endParaRPr lang="fr-FR" sz="1200" b="0" i="0" kern="1200" dirty="0" smtClean="0">
              <a:solidFill>
                <a:schemeClr val="tx1"/>
              </a:solidFill>
              <a:effectLst/>
              <a:latin typeface="+mn-lt"/>
              <a:cs typeface="Calibri"/>
            </a:endParaRPr>
          </a:p>
          <a:p>
            <a:endParaRPr lang="fr-FR" dirty="0" smtClean="0">
              <a:cs typeface="Calibri"/>
            </a:endParaRPr>
          </a:p>
          <a:p>
            <a:r>
              <a:rPr lang="fr-FR" dirty="0" smtClean="0">
                <a:cs typeface="Calibri"/>
              </a:rPr>
              <a:t>+ conseillers</a:t>
            </a:r>
            <a:r>
              <a:rPr lang="fr-FR" baseline="0" dirty="0" smtClean="0">
                <a:cs typeface="Calibri"/>
              </a:rPr>
              <a:t> </a:t>
            </a:r>
            <a:r>
              <a:rPr lang="fr-FR" baseline="0" dirty="0" err="1" smtClean="0">
                <a:cs typeface="Calibri"/>
              </a:rPr>
              <a:t>Eures</a:t>
            </a:r>
            <a:endParaRPr lang="fr-FR" dirty="0">
              <a:cs typeface="Calibri"/>
            </a:endParaRPr>
          </a:p>
        </p:txBody>
      </p:sp>
    </p:spTree>
    <p:extLst>
      <p:ext uri="{BB962C8B-B14F-4D97-AF65-F5344CB8AC3E}">
        <p14:creationId xmlns:p14="http://schemas.microsoft.com/office/powerpoint/2010/main" val="3305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000000"/>
                </a:solidFill>
                <a:cs typeface="Calibri"/>
              </a:rPr>
              <a:t>Décrochage sur</a:t>
            </a:r>
            <a:r>
              <a:rPr lang="fr-FR" baseline="0" dirty="0" smtClean="0">
                <a:solidFill>
                  <a:srgbClr val="000000"/>
                </a:solidFill>
                <a:cs typeface="Calibri"/>
              </a:rPr>
              <a:t> la page </a:t>
            </a:r>
            <a:r>
              <a:rPr lang="fr-FR" baseline="0" dirty="0" err="1" smtClean="0">
                <a:solidFill>
                  <a:srgbClr val="000000"/>
                </a:solidFill>
                <a:cs typeface="Calibri"/>
              </a:rPr>
              <a:t>Eures</a:t>
            </a:r>
            <a:endParaRPr lang="fr-FR" dirty="0" smtClean="0">
              <a:solidFill>
                <a:srgbClr val="000000"/>
              </a:solidFill>
              <a:cs typeface="Calibri"/>
            </a:endParaRPr>
          </a:p>
          <a:p>
            <a:r>
              <a:rPr lang="fr-FR" dirty="0" smtClean="0">
                <a:cs typeface="Calibri"/>
              </a:rPr>
              <a:t>Erasmus</a:t>
            </a:r>
            <a:r>
              <a:rPr lang="fr-FR" dirty="0">
                <a:cs typeface="Calibri"/>
              </a:rPr>
              <a:t>+</a:t>
            </a:r>
          </a:p>
        </p:txBody>
      </p:sp>
    </p:spTree>
    <p:extLst>
      <p:ext uri="{BB962C8B-B14F-4D97-AF65-F5344CB8AC3E}">
        <p14:creationId xmlns:p14="http://schemas.microsoft.com/office/powerpoint/2010/main" val="179971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cs typeface="Calibri"/>
              </a:rPr>
              <a:t>CV à l’anglo-saxonne</a:t>
            </a:r>
            <a:endParaRPr lang="fr-FR" dirty="0">
              <a:cs typeface="Calibri"/>
            </a:endParaRPr>
          </a:p>
        </p:txBody>
      </p:sp>
    </p:spTree>
    <p:extLst>
      <p:ext uri="{BB962C8B-B14F-4D97-AF65-F5344CB8AC3E}">
        <p14:creationId xmlns:p14="http://schemas.microsoft.com/office/powerpoint/2010/main" val="111734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hlinkClick r:id="rId3"/>
              </a:rPr>
              <a:t>https://www.fedbusiness.fr/actualites-fed-business/comprendre-le-nomadisme-digital</a:t>
            </a:r>
            <a:endParaRPr lang="fr-FR" dirty="0"/>
          </a:p>
          <a:p>
            <a:endParaRPr lang="fr-FR" dirty="0">
              <a:cs typeface="Calibri"/>
            </a:endParaRPr>
          </a:p>
          <a:p>
            <a:r>
              <a:rPr lang="fr-FR" dirty="0"/>
              <a:t>Travailler pour votre employeur actuel depuis une plage paradisiaque? Le tout pour le même salaire? Le rêve pourrait devenir réalité! Autrefois réservé aux blogueurs voyage et autres </a:t>
            </a:r>
            <a:r>
              <a:rPr lang="fr-FR" dirty="0" err="1"/>
              <a:t>freelancers</a:t>
            </a:r>
            <a:r>
              <a:rPr lang="fr-FR" dirty="0"/>
              <a:t>, le "digital nomadisme" pourrait concerner aussi les salariés dans les prochaines années. Car la crise du Covid a montré que certaines entreprises pouvaient parfaitement fonctionner avec des employés à distance (full </a:t>
            </a:r>
            <a:r>
              <a:rPr lang="fr-FR" dirty="0" err="1"/>
              <a:t>remote</a:t>
            </a:r>
            <a:r>
              <a:rPr lang="fr-FR" dirty="0"/>
              <a:t>). Et pourvu qu'on ait une bonne connexion Internet, travailler depuis la banlieue d'une grande métropole ou depuis l'autre bout du monde ne fait plus tellement de différence. Résultat: face à la chute du tourisme traditionnel, de nombreux pays invitent des télétravailleurs étrangers à s’installer chez eux. C’est notamment le cas de l'Estonie ou encore de la Barbade, qui accueillent à bras ouverts ces voyageurs d’un nouveau genre, ni tout à fait expatriés ni tout à fait touristes.</a:t>
            </a:r>
            <a:endParaRPr lang="fr-FR" dirty="0">
              <a:cs typeface="Calibri"/>
            </a:endParaRPr>
          </a:p>
          <a:p>
            <a:endParaRPr lang="fr-FR" dirty="0">
              <a:cs typeface="+mn-lt"/>
            </a:endParaRPr>
          </a:p>
          <a:p>
            <a:r>
              <a:rPr lang="fr-FR" dirty="0"/>
              <a:t>Un </a:t>
            </a:r>
            <a:r>
              <a:rPr lang="fr-FR" dirty="0" err="1"/>
              <a:t>nomad</a:t>
            </a:r>
            <a:r>
              <a:rPr lang="fr-FR" dirty="0"/>
              <a:t> digital a un travail lui permettant d’exercer simplement avec un ordinateur et une connexion Internet. Ce sont par exemple </a:t>
            </a:r>
            <a:r>
              <a:rPr lang="fr-FR" i="1" dirty="0"/>
              <a:t>les métiers autour du développement web, du numérique, du graphisme… autrement dit des métiers qui peuvent s’exercer à distance. Nous retrouvons également des professionnels de la traduction, du coaching ainsi que des profils liés au Marketing ou au Community Management, ou encore des entrepreneurs du web, des blogueurs, des </a:t>
            </a:r>
            <a:r>
              <a:rPr lang="fr-FR" i="1" dirty="0" err="1"/>
              <a:t>instagrameurs</a:t>
            </a:r>
            <a:r>
              <a:rPr lang="fr-FR" i="1" dirty="0"/>
              <a:t>…</a:t>
            </a:r>
            <a:endParaRPr lang="fr-FR" dirty="0"/>
          </a:p>
          <a:p>
            <a:endParaRPr lang="fr-FR" i="1" dirty="0">
              <a:cs typeface="+mn-lt"/>
            </a:endParaRPr>
          </a:p>
          <a:p>
            <a:r>
              <a:rPr lang="fr-FR" i="1" dirty="0">
                <a:cs typeface="+mn-lt"/>
              </a:rPr>
              <a:t>Statut : </a:t>
            </a:r>
            <a:r>
              <a:rPr lang="fr-FR" i="1" dirty="0"/>
              <a:t>souvent des freelances ou des auto-entrepreneurs, voire portage salarial ou salarié (full </a:t>
            </a:r>
            <a:r>
              <a:rPr lang="fr-FR" i="1" dirty="0" err="1"/>
              <a:t>remote</a:t>
            </a:r>
            <a:r>
              <a:rPr lang="fr-FR" i="1" dirty="0"/>
              <a:t> cf. </a:t>
            </a:r>
            <a:r>
              <a:rPr lang="fr-FR" i="1" dirty="0" err="1"/>
              <a:t>Holiworking</a:t>
            </a:r>
            <a:r>
              <a:rPr lang="fr-FR" i="1" dirty="0"/>
              <a:t>)</a:t>
            </a:r>
            <a:endParaRPr lang="fr-FR" i="1" dirty="0">
              <a:cs typeface="+mn-lt"/>
            </a:endParaRPr>
          </a:p>
          <a:p>
            <a:endParaRPr lang="fr-FR" dirty="0">
              <a:cs typeface="+mn-lt"/>
            </a:endParaRPr>
          </a:p>
          <a:p>
            <a:r>
              <a:rPr lang="fr-FR" dirty="0">
                <a:cs typeface="+mn-lt"/>
              </a:rPr>
              <a:t>Pays : + de 40 pays accordent actuellement un Visa pour les digital </a:t>
            </a:r>
            <a:r>
              <a:rPr lang="fr-FR" dirty="0" err="1">
                <a:cs typeface="+mn-lt"/>
              </a:rPr>
              <a:t>nomads</a:t>
            </a:r>
            <a:r>
              <a:rPr lang="fr-FR" dirty="0">
                <a:cs typeface="+mn-lt"/>
              </a:rPr>
              <a:t> </a:t>
            </a:r>
            <a:r>
              <a:rPr lang="fr-FR" dirty="0"/>
              <a:t>https://www.planet-nomad.com/fr/visa-nomade-digital/</a:t>
            </a:r>
            <a:r>
              <a:rPr lang="fr-FR" dirty="0">
                <a:cs typeface="+mn-lt"/>
              </a:rPr>
              <a:t> </a:t>
            </a:r>
            <a:br>
              <a:rPr lang="fr-FR" dirty="0">
                <a:cs typeface="+mn-lt"/>
              </a:rPr>
            </a:br>
            <a:r>
              <a:rPr lang="fr-FR" dirty="0"/>
              <a:t> </a:t>
            </a:r>
            <a:r>
              <a:rPr lang="fr-FR" dirty="0">
                <a:cs typeface="+mn-lt"/>
              </a:rPr>
              <a:t/>
            </a:r>
            <a:br>
              <a:rPr lang="fr-FR" dirty="0">
                <a:cs typeface="+mn-lt"/>
              </a:rPr>
            </a:br>
            <a:r>
              <a:rPr lang="fr-FR" dirty="0"/>
              <a:t>Le risque: Si vous pouvez travailler depuis l’étranger, qu’est-ce qui empêche votre employeur de recruter quelqu’un à l’autre bout du monde pour faire votre travail ?</a:t>
            </a:r>
            <a:endParaRPr lang="fr-FR" dirty="0">
              <a:cs typeface="Calibri"/>
            </a:endParaRPr>
          </a:p>
          <a:p>
            <a:r>
              <a:rPr lang="fr-FR" dirty="0"/>
              <a:t>Répercussions sur sa vie sociale : </a:t>
            </a:r>
            <a:r>
              <a:rPr lang="fr-FR" i="1" dirty="0"/>
              <a:t>quand vous êtes digital </a:t>
            </a:r>
            <a:r>
              <a:rPr lang="fr-FR" i="1" dirty="0" err="1"/>
              <a:t>nomad</a:t>
            </a:r>
            <a:r>
              <a:rPr lang="fr-FR" i="1" dirty="0"/>
              <a:t>, on est souvent seul, quid de l'émulation et de la culture d'entreprise </a:t>
            </a:r>
            <a:endParaRPr lang="fr-FR" dirty="0"/>
          </a:p>
          <a:p>
            <a:endParaRPr lang="fr-FR" dirty="0">
              <a:cs typeface="Calibri"/>
            </a:endParaRPr>
          </a:p>
        </p:txBody>
      </p:sp>
    </p:spTree>
    <p:extLst>
      <p:ext uri="{BB962C8B-B14F-4D97-AF65-F5344CB8AC3E}">
        <p14:creationId xmlns:p14="http://schemas.microsoft.com/office/powerpoint/2010/main" val="85480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hlinkClick r:id="rId3"/>
              </a:rPr>
              <a:t>https://www.holiworking.com/</a:t>
            </a:r>
            <a:endParaRPr lang="fr-FR" dirty="0"/>
          </a:p>
          <a:p>
            <a:r>
              <a:rPr lang="fr-FR" b="1" dirty="0" err="1"/>
              <a:t>Holiworking</a:t>
            </a:r>
            <a:r>
              <a:rPr lang="fr-FR" dirty="0"/>
              <a:t>, c'est la possibilité de garder son job et de partir</a:t>
            </a:r>
            <a:endParaRPr lang="fr-FR" dirty="0">
              <a:cs typeface="Calibri"/>
            </a:endParaRPr>
          </a:p>
          <a:p>
            <a:r>
              <a:rPr lang="fr-FR" b="1" dirty="0"/>
              <a:t>travailler à l'international</a:t>
            </a:r>
            <a:r>
              <a:rPr lang="fr-FR" dirty="0"/>
              <a:t> dans un endroit de rêve.</a:t>
            </a:r>
            <a:endParaRPr lang="fr-FR" dirty="0">
              <a:cs typeface="Calibri"/>
            </a:endParaRPr>
          </a:p>
          <a:p>
            <a:r>
              <a:rPr lang="fr-FR" dirty="0"/>
              <a:t>c'est la solution clé en main pour toi et ton employeur, te permettant de devenir </a:t>
            </a:r>
            <a:r>
              <a:rPr lang="fr-FR" dirty="0">
                <a:hlinkClick r:id="rId4"/>
              </a:rPr>
              <a:t>digital nomad salarié</a:t>
            </a:r>
            <a:r>
              <a:rPr lang="fr-FR" dirty="0"/>
              <a:t>. </a:t>
            </a:r>
            <a:endParaRPr lang="fr-FR">
              <a:cs typeface="Calibri"/>
            </a:endParaRPr>
          </a:p>
          <a:p>
            <a:endParaRPr lang="fr-FR" dirty="0">
              <a:cs typeface="Calibri"/>
            </a:endParaRPr>
          </a:p>
        </p:txBody>
      </p:sp>
    </p:spTree>
    <p:extLst>
      <p:ext uri="{BB962C8B-B14F-4D97-AF65-F5344CB8AC3E}">
        <p14:creationId xmlns:p14="http://schemas.microsoft.com/office/powerpoint/2010/main" val="96884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autre classement cité par </a:t>
            </a:r>
            <a:r>
              <a:rPr lang="fr-FR" dirty="0">
                <a:hlinkClick r:id="rId3"/>
              </a:rPr>
              <a:t>https://www.forbes.fr/classements/le-classement-des-10-pays-ou-les-digital-nomades-sont-heureux/</a:t>
            </a:r>
            <a:r>
              <a:rPr lang="fr-FR" dirty="0"/>
              <a:t> (déc. 2021) fait état de UK / Roumanie / Suède / Danemark / Pays-Bas</a:t>
            </a:r>
          </a:p>
          <a:p>
            <a:endParaRPr lang="fr-FR" dirty="0">
              <a:cs typeface="Calibri"/>
            </a:endParaRPr>
          </a:p>
        </p:txBody>
      </p:sp>
    </p:spTree>
    <p:extLst>
      <p:ext uri="{BB962C8B-B14F-4D97-AF65-F5344CB8AC3E}">
        <p14:creationId xmlns:p14="http://schemas.microsoft.com/office/powerpoint/2010/main" val="112136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hlinkClick r:id="rId3"/>
              </a:rPr>
              <a:t>https://www.circleloop.com/nomadindex</a:t>
            </a:r>
            <a:endParaRPr lang="fr-FR" dirty="0"/>
          </a:p>
          <a:p>
            <a:r>
              <a:rPr lang="fr-FR" dirty="0">
                <a:hlinkClick r:id="rId4"/>
              </a:rPr>
              <a:t>https://www.dropizi.fr/blog/destination-digital-nomad</a:t>
            </a:r>
            <a:endParaRPr lang="fr-FR" dirty="0"/>
          </a:p>
          <a:p>
            <a:endParaRPr lang="fr-FR" dirty="0">
              <a:cs typeface="Calibri"/>
            </a:endParaRPr>
          </a:p>
        </p:txBody>
      </p:sp>
    </p:spTree>
    <p:extLst>
      <p:ext uri="{BB962C8B-B14F-4D97-AF65-F5344CB8AC3E}">
        <p14:creationId xmlns:p14="http://schemas.microsoft.com/office/powerpoint/2010/main" val="262239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cs typeface="Calibri"/>
              </a:rPr>
              <a:t>Partout la France exporte ses talents, ses start-up, crée des événements autour de l'IT et des nouvelles technologies</a:t>
            </a:r>
          </a:p>
          <a:p>
            <a:r>
              <a:rPr lang="fr-FR" dirty="0">
                <a:cs typeface="Calibri"/>
              </a:rPr>
              <a:t>Business France (newsletter, OE VIE), le réseau des CCI, la French tech </a:t>
            </a:r>
          </a:p>
        </p:txBody>
      </p:sp>
    </p:spTree>
    <p:extLst>
      <p:ext uri="{BB962C8B-B14F-4D97-AF65-F5344CB8AC3E}">
        <p14:creationId xmlns:p14="http://schemas.microsoft.com/office/powerpoint/2010/main" val="372330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cs typeface="Calibri"/>
              </a:rPr>
              <a:t>L'international c'est monde... et l'Europe</a:t>
            </a:r>
          </a:p>
          <a:p>
            <a:r>
              <a:rPr lang="fr-FR" dirty="0">
                <a:cs typeface="Calibri"/>
              </a:rPr>
              <a:t>Il est assurément moins compliqué de trouver un emploi en Europe du fait de la libre circulation des biens et de personnes que favorise l'UE (+ EEE)</a:t>
            </a:r>
          </a:p>
          <a:p>
            <a:r>
              <a:rPr lang="fr-FR" dirty="0">
                <a:cs typeface="Calibri"/>
              </a:rPr>
              <a:t>Car hors de l'Europe, en plus des difficultés classiques à trouver un emploi et à se faire recruter, viennent s'ajouter les démarches adm et migratoires.</a:t>
            </a:r>
          </a:p>
          <a:p>
            <a:r>
              <a:rPr lang="fr-FR" dirty="0">
                <a:cs typeface="Calibri"/>
              </a:rPr>
              <a:t>Donc cette présentation se focalisera principalement sur l'Europe mais nous irons quand même voir ce qui se passe au-delà de nos frontières et notamment au Canada </a:t>
            </a:r>
          </a:p>
        </p:txBody>
      </p:sp>
    </p:spTree>
    <p:extLst>
      <p:ext uri="{BB962C8B-B14F-4D97-AF65-F5344CB8AC3E}">
        <p14:creationId xmlns:p14="http://schemas.microsoft.com/office/powerpoint/2010/main" val="64029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cs typeface="Calibri"/>
              </a:rPr>
              <a:t>Les sites de recherche de professionnels ne manquent pas à travers le monde, des sites généraux (Monster, LinkedIn, Indeed) aux sites gouvernementaux et spécialisés. Mais une idée générale s'imposent : sortie des dispositifs d'immigration spécifiques (PVT, Visa d'études, dispositif EIC), le mot d'ordre demeure : talent, </a:t>
            </a:r>
            <a:r>
              <a:rPr lang="fr-FR" dirty="0" err="1">
                <a:cs typeface="Calibri"/>
              </a:rPr>
              <a:t>skills</a:t>
            </a:r>
            <a:r>
              <a:rPr lang="fr-FR" dirty="0">
                <a:cs typeface="Calibri"/>
              </a:rPr>
              <a:t>, expertise... on vous accueille si vous êtes en mesure d'apporter quelque chose au pays/à l'entreprise qui vous sponsorise !</a:t>
            </a:r>
          </a:p>
        </p:txBody>
      </p:sp>
    </p:spTree>
    <p:extLst>
      <p:ext uri="{BB962C8B-B14F-4D97-AF65-F5344CB8AC3E}">
        <p14:creationId xmlns:p14="http://schemas.microsoft.com/office/powerpoint/2010/main" val="320539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hlinkClick r:id="rId3"/>
              </a:rPr>
              <a:t>https://canadastop100.com/diversity/</a:t>
            </a:r>
            <a:r>
              <a:rPr lang="fr-FR" dirty="0"/>
              <a:t> </a:t>
            </a:r>
          </a:p>
          <a:p>
            <a:r>
              <a:rPr lang="fr-FR" dirty="0"/>
              <a:t>Le palmarès des employeurs pour la diversité au Canada récompense les employeurs de l’ensemble du Canada qui ont mis en place des programmes de diversité et d'inclusion en milieu de travail. Ce concours récompense les initiatives réussies en matière de diversité dans divers domaines, y compris les programmes destinés aux employés de différents groupes : les femmes, les membres des minorités visibles, personnes en situation de handicap, peuples autochtones, etc. </a:t>
            </a:r>
            <a:endParaRPr lang="fr-FR" dirty="0">
              <a:cs typeface="Calibri"/>
            </a:endParaRPr>
          </a:p>
          <a:p>
            <a:r>
              <a:rPr lang="fr-FR" dirty="0"/>
              <a:t>Retrouvez ainsi des noms d’entreprises pouvant proposer des offres d’emploi ouvertes aux candidats internationaux </a:t>
            </a:r>
            <a:endParaRPr lang="fr-FR" dirty="0" smtClean="0"/>
          </a:p>
          <a:p>
            <a:endParaRPr lang="fr-FR" dirty="0" smtClean="0">
              <a:cs typeface="Calibri"/>
            </a:endParaRPr>
          </a:p>
          <a:p>
            <a:r>
              <a:rPr lang="fr-FR" dirty="0" smtClean="0">
                <a:cs typeface="Calibri"/>
              </a:rPr>
              <a:t>CV anglo-saxons non discriminants</a:t>
            </a:r>
            <a:endParaRPr lang="fr-FR" dirty="0">
              <a:cs typeface="Calibri"/>
            </a:endParaRPr>
          </a:p>
          <a:p>
            <a:endParaRPr lang="fr-FR" dirty="0">
              <a:cs typeface="Calibri"/>
            </a:endParaRPr>
          </a:p>
          <a:p>
            <a:r>
              <a:rPr lang="fr-FR" dirty="0"/>
              <a:t>https://www.canada.ca/fr/immigration-refugies-citoyennete/services/travailler-canada/eic/au-sujet.html</a:t>
            </a:r>
            <a:endParaRPr lang="fr-FR" dirty="0">
              <a:cs typeface="Calibri"/>
            </a:endParaRPr>
          </a:p>
          <a:p>
            <a:r>
              <a:rPr lang="fr-FR" dirty="0"/>
              <a:t>Expérience internationale Canada (EIC) offre aux jeunes l’occasion de voyager et de travailler au Canada pendant un maximum de 2 ans.</a:t>
            </a:r>
            <a:endParaRPr lang="fr-FR" dirty="0">
              <a:cs typeface="Calibri"/>
            </a:endParaRPr>
          </a:p>
          <a:p>
            <a:r>
              <a:rPr lang="fr-FR" dirty="0"/>
              <a:t>Il existe 3 types différents d’expériences de travail et de voyage :</a:t>
            </a:r>
            <a:endParaRPr lang="fr-FR" dirty="0">
              <a:cs typeface="Calibri"/>
            </a:endParaRPr>
          </a:p>
          <a:p>
            <a:r>
              <a:rPr lang="fr-FR" dirty="0"/>
              <a:t>Vacances-travail</a:t>
            </a:r>
            <a:endParaRPr lang="fr-FR" dirty="0">
              <a:cs typeface="Calibri"/>
            </a:endParaRPr>
          </a:p>
          <a:p>
            <a:r>
              <a:rPr lang="fr-FR" dirty="0"/>
              <a:t>Jeunes professionnels</a:t>
            </a:r>
            <a:endParaRPr lang="fr-FR" dirty="0">
              <a:cs typeface="Calibri"/>
            </a:endParaRPr>
          </a:p>
          <a:p>
            <a:r>
              <a:rPr lang="fr-FR" dirty="0"/>
              <a:t>Stage coop international</a:t>
            </a:r>
          </a:p>
          <a:p>
            <a:r>
              <a:rPr lang="fr-FR" dirty="0"/>
              <a:t>vous pourriez présenter une demande dans une ou plusieurs de ces 3 catégories.</a:t>
            </a:r>
            <a:endParaRPr lang="fr-FR" dirty="0">
              <a:cs typeface="Calibri"/>
            </a:endParaRPr>
          </a:p>
          <a:p>
            <a:endParaRPr lang="fr-FR" dirty="0">
              <a:cs typeface="Calibri"/>
            </a:endParaRPr>
          </a:p>
          <a:p>
            <a:r>
              <a:rPr lang="fr-FR" dirty="0"/>
              <a:t> </a:t>
            </a:r>
            <a:endParaRPr lang="fr-FR" dirty="0">
              <a:cs typeface="Calibri"/>
            </a:endParaRPr>
          </a:p>
          <a:p>
            <a:r>
              <a:rPr lang="fr-FR" dirty="0"/>
              <a:t>https://pvtistes.net/destinations/</a:t>
            </a:r>
            <a:endParaRPr lang="fr-FR" dirty="0">
              <a:cs typeface="Calibri"/>
            </a:endParaRPr>
          </a:p>
          <a:p>
            <a:r>
              <a:rPr lang="fr-FR" dirty="0"/>
              <a:t>Accords entre la France et 16 pays </a:t>
            </a:r>
            <a:endParaRPr lang="fr-FR" dirty="0">
              <a:cs typeface="Calibri"/>
            </a:endParaRPr>
          </a:p>
          <a:p>
            <a:r>
              <a:rPr lang="fr-FR" dirty="0"/>
              <a:t>Le PVT est une formidable opportunité pour découvrir un nouveau pays. Une soixantaine de pays disposent aujourd’hui d’accords de PVT. Chaque pays négocie individuellement ses accords, vous avez donc accès à plus ou moins de destinations PVT en fonction de votre nationalité.</a:t>
            </a:r>
            <a:endParaRPr lang="fr-FR" dirty="0">
              <a:cs typeface="Calibri"/>
            </a:endParaRPr>
          </a:p>
          <a:p>
            <a:endParaRPr lang="fr-FR" dirty="0">
              <a:cs typeface="Calibri"/>
            </a:endParaRPr>
          </a:p>
          <a:p>
            <a:endParaRPr lang="fr-FR" dirty="0">
              <a:cs typeface="Calibri"/>
            </a:endParaRPr>
          </a:p>
        </p:txBody>
      </p:sp>
    </p:spTree>
    <p:extLst>
      <p:ext uri="{BB962C8B-B14F-4D97-AF65-F5344CB8AC3E}">
        <p14:creationId xmlns:p14="http://schemas.microsoft.com/office/powerpoint/2010/main" val="79588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marché du travail au Canada – le futur est numérique : </a:t>
            </a:r>
            <a:r>
              <a:rPr lang="fr-FR" dirty="0">
                <a:hlinkClick r:id="rId3"/>
              </a:rPr>
              <a:t>https://www.facebook.com/DestCan/videos/158868390361208</a:t>
            </a:r>
            <a:r>
              <a:rPr lang="fr-FR" dirty="0"/>
              <a:t> (avec le Conseil des Technologies de l’information et des communications du Canada) </a:t>
            </a:r>
            <a:endParaRPr lang="fr-FR" dirty="0" smtClean="0"/>
          </a:p>
          <a:p>
            <a:r>
              <a:rPr lang="fr-FR" dirty="0" smtClean="0"/>
              <a:t>Ce qu’il ressort de cette conférence :</a:t>
            </a:r>
          </a:p>
          <a:p>
            <a:pPr marL="171450" indent="-171450">
              <a:buFontTx/>
              <a:buChar char="-"/>
            </a:pPr>
            <a:r>
              <a:rPr lang="fr-FR" dirty="0" smtClean="0"/>
              <a:t>2,2 millions de personnes W dans le numérique, un secteur en constante évolution</a:t>
            </a:r>
          </a:p>
          <a:p>
            <a:pPr marL="171450" indent="-171450">
              <a:buFontTx/>
              <a:buChar char="-"/>
            </a:pPr>
            <a:r>
              <a:rPr lang="fr-FR" dirty="0" smtClean="0"/>
              <a:t>L’immigration</a:t>
            </a:r>
            <a:r>
              <a:rPr lang="fr-FR" baseline="0" dirty="0" smtClean="0"/>
              <a:t> est un pilier essentiel de l’éco canadienne</a:t>
            </a:r>
          </a:p>
          <a:p>
            <a:pPr marL="0" indent="0">
              <a:buFontTx/>
              <a:buNone/>
            </a:pPr>
            <a:r>
              <a:rPr lang="fr-FR" baseline="0" dirty="0" smtClean="0"/>
              <a:t>Les nouveaux arrivants représentent 40% de la MO dans les TIC</a:t>
            </a:r>
          </a:p>
          <a:p>
            <a:pPr marL="0" indent="0">
              <a:buFontTx/>
              <a:buNone/>
            </a:pPr>
            <a:r>
              <a:rPr lang="fr-FR" baseline="0" dirty="0" smtClean="0"/>
              <a:t>¼ sont des femmes… et l’objectif est d’améliorer ce ratio</a:t>
            </a:r>
          </a:p>
          <a:p>
            <a:pPr marL="0" indent="0">
              <a:buFontTx/>
              <a:buNone/>
            </a:pPr>
            <a:r>
              <a:rPr lang="fr-FR" baseline="0" dirty="0" smtClean="0"/>
              <a:t>Les opportunités sont donc ENORMES </a:t>
            </a:r>
          </a:p>
          <a:p>
            <a:pPr marL="0" indent="0">
              <a:buFontTx/>
              <a:buNone/>
            </a:pPr>
            <a:r>
              <a:rPr lang="fr-FR" baseline="0" dirty="0" err="1" smtClean="0"/>
              <a:t>Cf</a:t>
            </a:r>
            <a:r>
              <a:rPr lang="fr-FR" baseline="0" dirty="0" smtClean="0"/>
              <a:t> site </a:t>
            </a:r>
            <a:r>
              <a:rPr lang="fr-FR" baseline="0" dirty="0" smtClean="0"/>
              <a:t>https://etalentcanada.ca/fr </a:t>
            </a:r>
            <a:r>
              <a:rPr lang="fr-FR" baseline="0" dirty="0" smtClean="0"/>
              <a:t>(offre, mieux connaitre les compétences nécessaires) et les prochaines conférences en ligne (Les outils, stratégies pour réussir dans le secteur des TIC au Ca)</a:t>
            </a:r>
            <a:r>
              <a:rPr lang="fr-FR" dirty="0" smtClean="0"/>
              <a:t> </a:t>
            </a:r>
          </a:p>
          <a:p>
            <a:pPr marL="0" indent="0">
              <a:buFontTx/>
              <a:buNone/>
            </a:pPr>
            <a:r>
              <a:rPr lang="fr-FR" dirty="0" smtClean="0"/>
              <a:t>A</a:t>
            </a:r>
            <a:r>
              <a:rPr lang="fr-FR" baseline="0" dirty="0" smtClean="0"/>
              <a:t> n</a:t>
            </a:r>
            <a:r>
              <a:rPr lang="fr-FR" dirty="0" smtClean="0"/>
              <a:t>ote</a:t>
            </a:r>
            <a:r>
              <a:rPr lang="fr-FR" baseline="0" dirty="0" smtClean="0"/>
              <a:t>r aussi : si les compétences et savoir-faire techniques sont importants, les recruteurs insistent aussi sur :</a:t>
            </a:r>
          </a:p>
          <a:p>
            <a:pPr marL="171450" indent="-171450">
              <a:buFontTx/>
              <a:buChar char="-"/>
            </a:pPr>
            <a:r>
              <a:rPr lang="fr-FR" baseline="0" dirty="0" smtClean="0"/>
              <a:t>Les soft </a:t>
            </a:r>
            <a:r>
              <a:rPr lang="fr-FR" baseline="0" dirty="0" err="1" smtClean="0"/>
              <a:t>skills</a:t>
            </a:r>
            <a:r>
              <a:rPr lang="fr-FR" baseline="0" dirty="0" smtClean="0"/>
              <a:t>, l’intelligence émotionnelle, la gestion des conflits de + en + essentiel</a:t>
            </a:r>
          </a:p>
          <a:p>
            <a:pPr marL="171450" indent="-171450">
              <a:buFontTx/>
              <a:buChar char="-"/>
            </a:pPr>
            <a:r>
              <a:rPr lang="fr-FR" baseline="0" dirty="0" smtClean="0"/>
              <a:t>Les formation continue est également très valorisée</a:t>
            </a:r>
            <a:endParaRPr lang="fr-FR" dirty="0"/>
          </a:p>
          <a:p>
            <a:endParaRPr lang="fr-FR" dirty="0">
              <a:cs typeface="Calibri"/>
            </a:endParaRPr>
          </a:p>
        </p:txBody>
      </p:sp>
    </p:spTree>
    <p:extLst>
      <p:ext uri="{BB962C8B-B14F-4D97-AF65-F5344CB8AC3E}">
        <p14:creationId xmlns:p14="http://schemas.microsoft.com/office/powerpoint/2010/main" val="616693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https://digital-skills-jobs.europa.eu/en (permet de tester ses compétences digitales, de se former, d'évoquer les bourses/aides et tendances)</a:t>
            </a:r>
            <a:endParaRPr lang="fr-FR" dirty="0">
              <a:cs typeface="Calibri"/>
            </a:endParaRPr>
          </a:p>
          <a:p>
            <a:endParaRPr lang="fr-FR">
              <a:cs typeface="Calibri"/>
            </a:endParaRPr>
          </a:p>
          <a:p>
            <a:r>
              <a:rPr lang="fr-FR" dirty="0">
                <a:hlinkClick r:id="rId3"/>
              </a:rPr>
              <a:t>https://</a:t>
            </a:r>
            <a:r>
              <a:rPr lang="en-US" dirty="0">
                <a:hlinkClick r:id="rId3"/>
              </a:rPr>
              <a:t>findajob.dwp.gov.uk/</a:t>
            </a:r>
            <a:endParaRPr lang="fr-FR" dirty="0"/>
          </a:p>
          <a:p>
            <a:endParaRPr lang="en-US">
              <a:cs typeface="Calibri"/>
            </a:endParaRPr>
          </a:p>
          <a:p>
            <a:endParaRPr lang="fr-FR">
              <a:cs typeface="Calibri"/>
            </a:endParaRPr>
          </a:p>
        </p:txBody>
      </p:sp>
    </p:spTree>
    <p:extLst>
      <p:ext uri="{BB962C8B-B14F-4D97-AF65-F5344CB8AC3E}">
        <p14:creationId xmlns:p14="http://schemas.microsoft.com/office/powerpoint/2010/main" val="155909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cs typeface="Calibri"/>
            </a:endParaRPr>
          </a:p>
        </p:txBody>
      </p:sp>
      <p:sp>
        <p:nvSpPr>
          <p:cNvPr id="4" name="Espace réservé du numéro de diapositive 3"/>
          <p:cNvSpPr>
            <a:spLocks noGrp="1"/>
          </p:cNvSpPr>
          <p:nvPr>
            <p:ph type="sldNum" sz="quarter" idx="10"/>
          </p:nvPr>
        </p:nvSpPr>
        <p:spPr/>
        <p:txBody>
          <a:bodyPr/>
          <a:lstStyle/>
          <a:p>
            <a:fld id="{C7DD8480-8AE8-4C48-ADF2-237F2C1F93DD}" type="slidenum">
              <a:rPr lang="fr-FR" smtClean="0"/>
              <a:t>24</a:t>
            </a:fld>
            <a:endParaRPr lang="fr-FR"/>
          </a:p>
        </p:txBody>
      </p:sp>
    </p:spTree>
    <p:extLst>
      <p:ext uri="{BB962C8B-B14F-4D97-AF65-F5344CB8AC3E}">
        <p14:creationId xmlns:p14="http://schemas.microsoft.com/office/powerpoint/2010/main" val="199122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a:cs typeface="Calibri"/>
            </a:endParaRPr>
          </a:p>
        </p:txBody>
      </p:sp>
      <p:sp>
        <p:nvSpPr>
          <p:cNvPr id="4" name="Espace réservé du numéro de diapositive 3"/>
          <p:cNvSpPr>
            <a:spLocks noGrp="1"/>
          </p:cNvSpPr>
          <p:nvPr>
            <p:ph type="sldNum" sz="quarter" idx="10"/>
          </p:nvPr>
        </p:nvSpPr>
        <p:spPr/>
        <p:txBody>
          <a:bodyPr/>
          <a:lstStyle/>
          <a:p>
            <a:fld id="{9254A38E-747C-48DA-9B9F-1C9969AB7AAB}" type="slidenum">
              <a:rPr lang="fr-FR" smtClean="0"/>
              <a:t>3</a:t>
            </a:fld>
            <a:endParaRPr lang="fr-FR"/>
          </a:p>
        </p:txBody>
      </p:sp>
    </p:spTree>
    <p:extLst>
      <p:ext uri="{BB962C8B-B14F-4D97-AF65-F5344CB8AC3E}">
        <p14:creationId xmlns:p14="http://schemas.microsoft.com/office/powerpoint/2010/main" val="376411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cs typeface="Calibri"/>
            </a:endParaRPr>
          </a:p>
        </p:txBody>
      </p:sp>
      <p:sp>
        <p:nvSpPr>
          <p:cNvPr id="4" name="Espace réservé du numéro de diapositive 3"/>
          <p:cNvSpPr>
            <a:spLocks noGrp="1"/>
          </p:cNvSpPr>
          <p:nvPr>
            <p:ph type="sldNum" sz="quarter" idx="10"/>
          </p:nvPr>
        </p:nvSpPr>
        <p:spPr/>
        <p:txBody>
          <a:bodyPr/>
          <a:lstStyle/>
          <a:p>
            <a:fld id="{9254A38E-747C-48DA-9B9F-1C9969AB7AAB}" type="slidenum">
              <a:rPr lang="fr-FR" smtClean="0"/>
              <a:t>4</a:t>
            </a:fld>
            <a:endParaRPr lang="fr-FR"/>
          </a:p>
        </p:txBody>
      </p:sp>
    </p:spTree>
    <p:extLst>
      <p:ext uri="{BB962C8B-B14F-4D97-AF65-F5344CB8AC3E}">
        <p14:creationId xmlns:p14="http://schemas.microsoft.com/office/powerpoint/2010/main" val="306551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hlinkClick r:id="rId3"/>
              </a:rPr>
              <a:t>https://dares.travail-emploi.gouv.fr/publication/les-metiers-en-2030-les-creations-demploi-par-secteurs-et-par-metiers</a:t>
            </a:r>
            <a:endParaRPr lang="fr-FR"/>
          </a:p>
          <a:p>
            <a:endParaRPr lang="fr-FR">
              <a:cs typeface="Calibri"/>
            </a:endParaRPr>
          </a:p>
        </p:txBody>
      </p:sp>
      <p:sp>
        <p:nvSpPr>
          <p:cNvPr id="4" name="Espace réservé du numéro de diapositive 3"/>
          <p:cNvSpPr>
            <a:spLocks noGrp="1"/>
          </p:cNvSpPr>
          <p:nvPr>
            <p:ph type="sldNum" sz="quarter" idx="10"/>
          </p:nvPr>
        </p:nvSpPr>
        <p:spPr/>
        <p:txBody>
          <a:bodyPr/>
          <a:lstStyle/>
          <a:p>
            <a:fld id="{9254A38E-747C-48DA-9B9F-1C9969AB7AAB}" type="slidenum">
              <a:rPr lang="fr-FR" smtClean="0"/>
              <a:t>5</a:t>
            </a:fld>
            <a:endParaRPr lang="fr-FR"/>
          </a:p>
        </p:txBody>
      </p:sp>
    </p:spTree>
    <p:extLst>
      <p:ext uri="{BB962C8B-B14F-4D97-AF65-F5344CB8AC3E}">
        <p14:creationId xmlns:p14="http://schemas.microsoft.com/office/powerpoint/2010/main" val="288488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cs typeface="Calibri"/>
              </a:rPr>
              <a:t>Portrait type du professionnels travaillant dans les principaux secteurs du numérique (par famille) : </a:t>
            </a:r>
            <a:endParaRPr lang="fr-FR" baseline="0" dirty="0">
              <a:cs typeface="Calibri"/>
            </a:endParaRPr>
          </a:p>
          <a:p>
            <a:r>
              <a:rPr lang="fr-FR" dirty="0">
                <a:cs typeface="Calibri"/>
              </a:rPr>
              <a:t>Programmateur développeur / informaticiens support numérique : 50%</a:t>
            </a:r>
          </a:p>
          <a:p>
            <a:r>
              <a:rPr lang="fr-FR" dirty="0">
                <a:cs typeface="Calibri"/>
              </a:rPr>
              <a:t>Responsables réseaux (com et information) </a:t>
            </a:r>
          </a:p>
          <a:p>
            <a:r>
              <a:rPr lang="fr-FR" dirty="0">
                <a:cs typeface="Calibri"/>
              </a:rPr>
              <a:t>Manager, expert, consultants du numériques</a:t>
            </a:r>
          </a:p>
          <a:p>
            <a:r>
              <a:rPr lang="fr-FR" dirty="0">
                <a:cs typeface="Calibri"/>
              </a:rPr>
              <a:t>Expert de la communication </a:t>
            </a:r>
          </a:p>
          <a:p>
            <a:r>
              <a:rPr lang="fr-FR" dirty="0">
                <a:cs typeface="Calibri"/>
              </a:rPr>
              <a:t>Expert de la données (statisticiens, data </a:t>
            </a:r>
            <a:r>
              <a:rPr lang="fr-FR" dirty="0" err="1">
                <a:cs typeface="Calibri"/>
              </a:rPr>
              <a:t>scientists</a:t>
            </a:r>
            <a:r>
              <a:rPr lang="fr-FR" dirty="0">
                <a:cs typeface="Calibri"/>
              </a:rPr>
              <a:t>, experts en IA)</a:t>
            </a:r>
          </a:p>
          <a:p>
            <a:endParaRPr lang="fr-FR" dirty="0">
              <a:cs typeface="Calibri"/>
            </a:endParaRPr>
          </a:p>
          <a:p>
            <a:r>
              <a:rPr lang="fr-FR" dirty="0">
                <a:cs typeface="Calibri"/>
              </a:rPr>
              <a:t>Impression d'explosion car </a:t>
            </a:r>
            <a:r>
              <a:rPr lang="fr-FR" dirty="0" err="1">
                <a:cs typeface="Calibri"/>
              </a:rPr>
              <a:t>bp</a:t>
            </a:r>
            <a:r>
              <a:rPr lang="fr-FR" dirty="0">
                <a:cs typeface="Calibri"/>
              </a:rPr>
              <a:t> de professions, du juriste ou livreur, sont </a:t>
            </a:r>
            <a:r>
              <a:rPr lang="fr-FR" dirty="0" err="1">
                <a:cs typeface="Calibri"/>
              </a:rPr>
              <a:t>auj</a:t>
            </a:r>
            <a:r>
              <a:rPr lang="fr-FR" dirty="0">
                <a:cs typeface="Calibri"/>
              </a:rPr>
              <a:t> impactés dans leur utilisation du numérique sans que l'on puisse parler de métiers spécifiquement numériques.</a:t>
            </a:r>
          </a:p>
          <a:p>
            <a:endParaRPr lang="fr-FR" dirty="0">
              <a:cs typeface="Calibri"/>
            </a:endParaRPr>
          </a:p>
        </p:txBody>
      </p:sp>
      <p:sp>
        <p:nvSpPr>
          <p:cNvPr id="4" name="Espace réservé du numéro de diapositive 3"/>
          <p:cNvSpPr>
            <a:spLocks noGrp="1"/>
          </p:cNvSpPr>
          <p:nvPr>
            <p:ph type="sldNum" sz="quarter" idx="10"/>
          </p:nvPr>
        </p:nvSpPr>
        <p:spPr/>
        <p:txBody>
          <a:bodyPr/>
          <a:lstStyle/>
          <a:p>
            <a:fld id="{9254A38E-747C-48DA-9B9F-1C9969AB7AAB}" type="slidenum">
              <a:rPr lang="fr-FR" smtClean="0"/>
              <a:t>6</a:t>
            </a:fld>
            <a:endParaRPr lang="fr-FR"/>
          </a:p>
        </p:txBody>
      </p:sp>
    </p:spTree>
    <p:extLst>
      <p:ext uri="{BB962C8B-B14F-4D97-AF65-F5344CB8AC3E}">
        <p14:creationId xmlns:p14="http://schemas.microsoft.com/office/powerpoint/2010/main" val="131733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noStrike" dirty="0" smtClean="0">
                <a:hlinkClick r:id="rId3"/>
              </a:rPr>
              <a:t>Secteur de + en + ouvert à la diversité</a:t>
            </a:r>
            <a:r>
              <a:rPr lang="fr-FR" strike="noStrike" baseline="0" dirty="0" smtClean="0">
                <a:hlinkClick r:id="rId3"/>
              </a:rPr>
              <a:t> / esprit startup /OE NC « le plus important c’est vous ! »</a:t>
            </a:r>
            <a:endParaRPr lang="fr-FR" strike="noStrike" dirty="0" smtClean="0">
              <a:hlinkClick r:id="rId3"/>
            </a:endParaRPr>
          </a:p>
          <a:p>
            <a:endParaRPr lang="fr-FR" dirty="0" smtClean="0">
              <a:hlinkClick r:id="rId3"/>
            </a:endParaRPr>
          </a:p>
          <a:p>
            <a:r>
              <a:rPr lang="fr-FR" sz="1200" kern="1200" dirty="0" smtClean="0">
                <a:solidFill>
                  <a:schemeClr val="tx1"/>
                </a:solidFill>
                <a:effectLst/>
                <a:latin typeface="+mn-lt"/>
                <a:ea typeface="+mn-ea"/>
                <a:cs typeface="+mn-cs"/>
              </a:rPr>
              <a:t>plus de 8 entreprises sur 10 les prennent en compte les soft </a:t>
            </a:r>
            <a:r>
              <a:rPr lang="fr-FR" sz="1200" kern="1200" dirty="0" err="1" smtClean="0">
                <a:solidFill>
                  <a:schemeClr val="tx1"/>
                </a:solidFill>
                <a:effectLst/>
                <a:latin typeface="+mn-lt"/>
                <a:ea typeface="+mn-ea"/>
                <a:cs typeface="+mn-cs"/>
              </a:rPr>
              <a:t>skills</a:t>
            </a:r>
            <a:r>
              <a:rPr lang="fr-FR" sz="1200" kern="1200" dirty="0" smtClean="0">
                <a:solidFill>
                  <a:schemeClr val="tx1"/>
                </a:solidFill>
                <a:effectLst/>
                <a:latin typeface="+mn-lt"/>
                <a:ea typeface="+mn-ea"/>
                <a:cs typeface="+mn-cs"/>
              </a:rPr>
              <a:t> dans leurs démarches RH</a:t>
            </a:r>
          </a:p>
          <a:p>
            <a:endParaRPr lang="fr-FR" sz="1200" kern="1200" dirty="0" smtClean="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cs typeface="Calibri"/>
              </a:rPr>
              <a:t>Salaires : </a:t>
            </a:r>
            <a:r>
              <a:rPr lang="fr-FR" dirty="0" smtClean="0"/>
              <a:t>www.blogdumoderateur.com/salaires-metiers-digital-profils-recherches-2023/</a:t>
            </a:r>
            <a:endParaRPr lang="fr-FR" dirty="0" smtClean="0">
              <a:cs typeface="Calibri"/>
            </a:endParaRPr>
          </a:p>
          <a:p>
            <a:endParaRPr lang="fr-FR" dirty="0" smtClean="0">
              <a:hlinkClick r:id="rId3"/>
            </a:endParaRPr>
          </a:p>
          <a:p>
            <a:r>
              <a:rPr lang="fr-FR" dirty="0" smtClean="0">
                <a:hlinkClick r:id="rId3"/>
              </a:rPr>
              <a:t>https</a:t>
            </a:r>
            <a:r>
              <a:rPr lang="fr-FR" dirty="0">
                <a:hlinkClick r:id="rId3"/>
              </a:rPr>
              <a:t>://</a:t>
            </a:r>
            <a:r>
              <a:rPr lang="fr-FR" dirty="0" smtClean="0">
                <a:hlinkClick r:id="rId3"/>
              </a:rPr>
              <a:t>statistiques.pole-emploi.org/offres/offrespub/207790</a:t>
            </a:r>
            <a:endParaRPr lang="fr-FR" dirty="0" smtClean="0"/>
          </a:p>
          <a:p>
            <a:endParaRPr lang="fr-FR" dirty="0"/>
          </a:p>
          <a:p>
            <a:r>
              <a:rPr lang="fr-FR" dirty="0" smtClean="0">
                <a:hlinkClick r:id="rId4"/>
              </a:rPr>
              <a:t>https</a:t>
            </a:r>
            <a:r>
              <a:rPr lang="fr-FR" dirty="0">
                <a:hlinkClick r:id="rId4"/>
              </a:rPr>
              <a:t>://dares.travail-emploi.gouv.fr/publication/quels-sont-les-metiers-du-numerique</a:t>
            </a:r>
            <a:endParaRPr lang="fr-FR" dirty="0"/>
          </a:p>
          <a:p>
            <a:endParaRPr lang="fr-FR" dirty="0">
              <a:cs typeface="Calibri"/>
            </a:endParaRPr>
          </a:p>
          <a:p>
            <a:r>
              <a:rPr lang="fr-FR" dirty="0">
                <a:hlinkClick r:id="rId5"/>
              </a:rPr>
              <a:t>https://www.pole-emploi.fr/actualites/la-semaine-des-metiers-du-numeri/metier-du-numerique-les-videos.html</a:t>
            </a:r>
            <a:endParaRPr lang="fr-FR" dirty="0">
              <a:cs typeface="Calibri"/>
              <a:hlinkClick r:id="rId5"/>
            </a:endParaRPr>
          </a:p>
          <a:p>
            <a:endParaRPr lang="fr-FR" dirty="0">
              <a:cs typeface="Calibri"/>
            </a:endParaRPr>
          </a:p>
        </p:txBody>
      </p:sp>
      <p:sp>
        <p:nvSpPr>
          <p:cNvPr id="4" name="Espace réservé du numéro de diapositive 3"/>
          <p:cNvSpPr>
            <a:spLocks noGrp="1"/>
          </p:cNvSpPr>
          <p:nvPr>
            <p:ph type="sldNum" sz="quarter" idx="10"/>
          </p:nvPr>
        </p:nvSpPr>
        <p:spPr/>
        <p:txBody>
          <a:bodyPr/>
          <a:lstStyle/>
          <a:p>
            <a:fld id="{9254A38E-747C-48DA-9B9F-1C9969AB7AAB}" type="slidenum">
              <a:rPr lang="fr-FR" smtClean="0"/>
              <a:t>7</a:t>
            </a:fld>
            <a:endParaRPr lang="fr-FR"/>
          </a:p>
        </p:txBody>
      </p:sp>
    </p:spTree>
    <p:extLst>
      <p:ext uri="{BB962C8B-B14F-4D97-AF65-F5344CB8AC3E}">
        <p14:creationId xmlns:p14="http://schemas.microsoft.com/office/powerpoint/2010/main" val="2884888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DACH</a:t>
            </a:r>
            <a:r>
              <a:rPr lang="fr-FR" dirty="0"/>
              <a:t>: </a:t>
            </a:r>
            <a:r>
              <a:rPr lang="fr-FR" dirty="0" err="1"/>
              <a:t>Deutschland</a:t>
            </a:r>
            <a:r>
              <a:rPr lang="fr-FR" dirty="0"/>
              <a:t>, Autriche &amp; Suisse</a:t>
            </a:r>
          </a:p>
        </p:txBody>
      </p:sp>
    </p:spTree>
    <p:extLst>
      <p:ext uri="{BB962C8B-B14F-4D97-AF65-F5344CB8AC3E}">
        <p14:creationId xmlns:p14="http://schemas.microsoft.com/office/powerpoint/2010/main" val="244800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dirty="0" smtClean="0">
                <a:cs typeface="Calibri"/>
              </a:rPr>
              <a:t>Hélas le </a:t>
            </a:r>
            <a:r>
              <a:rPr lang="fr-FR" dirty="0" err="1" smtClean="0">
                <a:cs typeface="Calibri"/>
              </a:rPr>
              <a:t>Brexit</a:t>
            </a:r>
            <a:r>
              <a:rPr lang="fr-FR" dirty="0" smtClean="0">
                <a:cs typeface="Calibri"/>
              </a:rPr>
              <a:t> est passé par là… même si les opportunités</a:t>
            </a:r>
            <a:r>
              <a:rPr lang="fr-FR" baseline="0" dirty="0" smtClean="0">
                <a:cs typeface="Calibri"/>
              </a:rPr>
              <a:t> sont encore bien présentes</a:t>
            </a:r>
            <a:endParaRPr lang="fr-FR" dirty="0">
              <a:cs typeface="Calibri"/>
            </a:endParaRPr>
          </a:p>
        </p:txBody>
      </p:sp>
      <p:sp>
        <p:nvSpPr>
          <p:cNvPr id="4" name="Espace réservé du numéro de diapositive 3"/>
          <p:cNvSpPr>
            <a:spLocks noGrp="1"/>
          </p:cNvSpPr>
          <p:nvPr>
            <p:ph type="sldNum" sz="quarter" idx="10"/>
          </p:nvPr>
        </p:nvSpPr>
        <p:spPr/>
        <p:txBody>
          <a:bodyPr/>
          <a:lstStyle/>
          <a:p>
            <a:fld id="{8D4DC714-861C-4F1B-B2D0-157028D75E84}" type="slidenum">
              <a:rPr lang="fr-FR" smtClean="0"/>
              <a:t>9</a:t>
            </a:fld>
            <a:endParaRPr lang="fr-FR"/>
          </a:p>
        </p:txBody>
      </p:sp>
    </p:spTree>
    <p:extLst>
      <p:ext uri="{BB962C8B-B14F-4D97-AF65-F5344CB8AC3E}">
        <p14:creationId xmlns:p14="http://schemas.microsoft.com/office/powerpoint/2010/main" val="236801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F9B44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
        <p:nvSpPr>
          <p:cNvPr id="10"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Tree>
    <p:extLst>
      <p:ext uri="{BB962C8B-B14F-4D97-AF65-F5344CB8AC3E}">
        <p14:creationId xmlns:p14="http://schemas.microsoft.com/office/powerpoint/2010/main" val="39798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08920"/>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281720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4F72B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Tree>
    <p:extLst>
      <p:ext uri="{BB962C8B-B14F-4D97-AF65-F5344CB8AC3E}">
        <p14:creationId xmlns:p14="http://schemas.microsoft.com/office/powerpoint/2010/main" val="286139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08920"/>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53952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29330F9-E2BE-421C-BAC3-8F3F207841E9}" type="datetimeFigureOut">
              <a:rPr lang="fr-FR" smtClean="0"/>
              <a:t>13/04/2023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DB49CC95-2B35-45D3-BD48-B2297C7B5A7B}" type="slidenum">
              <a:rPr lang="fr-FR" smtClean="0"/>
              <a:t>‹N°›</a:t>
            </a:fld>
            <a:endParaRPr lang="fr-FR"/>
          </a:p>
        </p:txBody>
      </p:sp>
    </p:spTree>
    <p:extLst>
      <p:ext uri="{BB962C8B-B14F-4D97-AF65-F5344CB8AC3E}">
        <p14:creationId xmlns:p14="http://schemas.microsoft.com/office/powerpoint/2010/main" val="236159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29330F9-E2BE-421C-BAC3-8F3F207841E9}" type="datetimeFigureOut">
              <a:rPr lang="fr-FR" smtClean="0"/>
              <a:t>13/04/2023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DB49CC95-2B35-45D3-BD48-B2297C7B5A7B}" type="slidenum">
              <a:rPr lang="fr-FR" smtClean="0"/>
              <a:t>‹N°›</a:t>
            </a:fld>
            <a:endParaRPr lang="fr-FR"/>
          </a:p>
        </p:txBody>
      </p:sp>
    </p:spTree>
    <p:extLst>
      <p:ext uri="{BB962C8B-B14F-4D97-AF65-F5344CB8AC3E}">
        <p14:creationId xmlns:p14="http://schemas.microsoft.com/office/powerpoint/2010/main" val="313318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bwMode="gray">
          <a:xfrm>
            <a:off x="-3175" y="-11113"/>
            <a:ext cx="9147175" cy="5729288"/>
          </a:xfrm>
          <a:prstGeom prst="rect">
            <a:avLst/>
          </a:prstGeom>
          <a:solidFill>
            <a:srgbClr val="F9B44F"/>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8"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9"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pic>
        <p:nvPicPr>
          <p:cNvPr id="10" name="Image 48">
            <a:extLst>
              <a:ext uri="{FF2B5EF4-FFF2-40B4-BE49-F238E27FC236}">
                <a16:creationId xmlns="" xmlns:a16="http://schemas.microsoft.com/office/drawing/2014/main" id="{203E6E6A-3B6A-4F57-A91F-FC0D4216AD73}"/>
              </a:ext>
            </a:extLst>
          </p:cNvPr>
          <p:cNvPicPr>
            <a:picLocks noChangeAspect="1"/>
          </p:cNvPicPr>
          <p:nvPr userDrawn="1"/>
        </p:nvPicPr>
        <p:blipFill>
          <a:blip r:embed="rId2"/>
          <a:stretch>
            <a:fillRect/>
          </a:stretch>
        </p:blipFill>
        <p:spPr bwMode="gray">
          <a:xfrm>
            <a:off x="496357" y="119338"/>
            <a:ext cx="926043" cy="926043"/>
          </a:xfrm>
          <a:prstGeom prst="rect">
            <a:avLst/>
          </a:prstGeom>
        </p:spPr>
      </p:pic>
      <p:sp>
        <p:nvSpPr>
          <p:cNvPr id="11" name="ZoneTexte 10"/>
          <p:cNvSpPr txBox="1"/>
          <p:nvPr userDrawn="1"/>
        </p:nvSpPr>
        <p:spPr bwMode="gray">
          <a:xfrm>
            <a:off x="107221" y="1148666"/>
            <a:ext cx="1704313" cy="400110"/>
          </a:xfrm>
          <a:prstGeom prst="rect">
            <a:avLst/>
          </a:prstGeom>
          <a:noFill/>
        </p:spPr>
        <p:txBody>
          <a:bodyPr wrap="none" rtlCol="0">
            <a:spAutoFit/>
          </a:bodyPr>
          <a:lstStyle/>
          <a:p>
            <a:pPr defTabSz="457200" fontAlgn="base">
              <a:spcBef>
                <a:spcPct val="0"/>
              </a:spcBef>
              <a:spcAft>
                <a:spcPct val="0"/>
              </a:spcAft>
            </a:pPr>
            <a:r>
              <a:rPr lang="fr-FR" sz="2000" b="1">
                <a:solidFill>
                  <a:srgbClr val="F7A800"/>
                </a:solidFill>
                <a:latin typeface="Agency FB" panose="020B0503020202020204" pitchFamily="34" charset="0"/>
                <a:ea typeface="ＭＳ Ｐゴシック" pitchFamily="34" charset="-128"/>
                <a:cs typeface="Calibri" panose="020F0502020204030204" pitchFamily="34" charset="0"/>
              </a:rPr>
              <a:t>Choisir un métier</a:t>
            </a:r>
          </a:p>
        </p:txBody>
      </p:sp>
    </p:spTree>
    <p:extLst>
      <p:ext uri="{BB962C8B-B14F-4D97-AF65-F5344CB8AC3E}">
        <p14:creationId xmlns:p14="http://schemas.microsoft.com/office/powerpoint/2010/main" val="329610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bwMode="gray">
          <a:xfrm>
            <a:off x="-3175" y="-11113"/>
            <a:ext cx="9147175" cy="5729288"/>
          </a:xfrm>
          <a:prstGeom prst="rect">
            <a:avLst/>
          </a:prstGeom>
          <a:solidFill>
            <a:srgbClr val="95C230"/>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4"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5"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sp>
        <p:nvSpPr>
          <p:cNvPr id="6" name="ZoneTexte 5"/>
          <p:cNvSpPr txBox="1"/>
          <p:nvPr userDrawn="1"/>
        </p:nvSpPr>
        <p:spPr bwMode="gray">
          <a:xfrm>
            <a:off x="391752" y="1102469"/>
            <a:ext cx="1135247" cy="400110"/>
          </a:xfrm>
          <a:prstGeom prst="rect">
            <a:avLst/>
          </a:prstGeom>
          <a:noFill/>
        </p:spPr>
        <p:txBody>
          <a:bodyPr wrap="none" rtlCol="0">
            <a:spAutoFit/>
          </a:bodyPr>
          <a:lstStyle/>
          <a:p>
            <a:pPr defTabSz="457200" fontAlgn="base">
              <a:spcBef>
                <a:spcPct val="0"/>
              </a:spcBef>
              <a:spcAft>
                <a:spcPct val="0"/>
              </a:spcAft>
            </a:pPr>
            <a:r>
              <a:rPr lang="fr-FR" sz="2000" b="1">
                <a:solidFill>
                  <a:srgbClr val="95C230"/>
                </a:solidFill>
                <a:latin typeface="Agency FB" panose="020B0503020202020204" pitchFamily="34" charset="0"/>
                <a:ea typeface="ＭＳ Ｐゴシック" pitchFamily="34" charset="-128"/>
                <a:cs typeface="Calibri" panose="020F0502020204030204" pitchFamily="34" charset="0"/>
              </a:rPr>
              <a:t>Se former </a:t>
            </a:r>
          </a:p>
        </p:txBody>
      </p:sp>
      <p:pic>
        <p:nvPicPr>
          <p:cNvPr id="7" name="Image 51">
            <a:extLst>
              <a:ext uri="{FF2B5EF4-FFF2-40B4-BE49-F238E27FC236}">
                <a16:creationId xmlns="" xmlns:a16="http://schemas.microsoft.com/office/drawing/2014/main" id="{286451AA-72F7-4D85-9F11-D8F65B9B52E9}"/>
              </a:ext>
            </a:extLst>
          </p:cNvPr>
          <p:cNvPicPr>
            <a:picLocks noChangeAspect="1"/>
          </p:cNvPicPr>
          <p:nvPr userDrawn="1"/>
        </p:nvPicPr>
        <p:blipFill>
          <a:blip r:embed="rId2"/>
          <a:stretch>
            <a:fillRect/>
          </a:stretch>
        </p:blipFill>
        <p:spPr bwMode="gray">
          <a:xfrm>
            <a:off x="440769" y="60666"/>
            <a:ext cx="1037215" cy="1016221"/>
          </a:xfrm>
          <a:prstGeom prst="rect">
            <a:avLst/>
          </a:prstGeom>
        </p:spPr>
      </p:pic>
    </p:spTree>
    <p:extLst>
      <p:ext uri="{BB962C8B-B14F-4D97-AF65-F5344CB8AC3E}">
        <p14:creationId xmlns:p14="http://schemas.microsoft.com/office/powerpoint/2010/main" val="322285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p:cNvSpPr/>
          <p:nvPr userDrawn="1"/>
        </p:nvSpPr>
        <p:spPr bwMode="gray">
          <a:xfrm>
            <a:off x="-3175" y="-11113"/>
            <a:ext cx="9147175" cy="5729288"/>
          </a:xfrm>
          <a:prstGeom prst="rect">
            <a:avLst/>
          </a:prstGeom>
          <a:solidFill>
            <a:srgbClr val="4BBECF"/>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4"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5"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sp>
        <p:nvSpPr>
          <p:cNvPr id="6" name="ZoneTexte 5"/>
          <p:cNvSpPr txBox="1"/>
          <p:nvPr userDrawn="1"/>
        </p:nvSpPr>
        <p:spPr bwMode="gray">
          <a:xfrm>
            <a:off x="391752" y="1102469"/>
            <a:ext cx="1255472" cy="707886"/>
          </a:xfrm>
          <a:prstGeom prst="rect">
            <a:avLst/>
          </a:prstGeom>
          <a:noFill/>
        </p:spPr>
        <p:txBody>
          <a:bodyPr wrap="none" rtlCol="0">
            <a:spAutoFit/>
          </a:bodyPr>
          <a:lstStyle/>
          <a:p>
            <a:pPr defTabSz="457200" fontAlgn="base">
              <a:spcBef>
                <a:spcPct val="0"/>
              </a:spcBef>
              <a:spcAft>
                <a:spcPct val="0"/>
              </a:spcAft>
            </a:pPr>
            <a:r>
              <a:rPr lang="fr-FR" sz="2000" b="1">
                <a:solidFill>
                  <a:srgbClr val="31B6B3"/>
                </a:solidFill>
                <a:latin typeface="Agency FB" panose="020B0503020202020204" pitchFamily="34" charset="0"/>
                <a:ea typeface="ＭＳ Ｐゴシック" pitchFamily="34" charset="-128"/>
                <a:cs typeface="Calibri" panose="020F0502020204030204" pitchFamily="34" charset="0"/>
              </a:rPr>
              <a:t>Préparer sa</a:t>
            </a:r>
          </a:p>
          <a:p>
            <a:pPr defTabSz="457200" fontAlgn="base">
              <a:spcBef>
                <a:spcPct val="0"/>
              </a:spcBef>
              <a:spcAft>
                <a:spcPct val="0"/>
              </a:spcAft>
            </a:pPr>
            <a:r>
              <a:rPr lang="fr-FR" sz="2000" b="1">
                <a:solidFill>
                  <a:srgbClr val="31B6B3"/>
                </a:solidFill>
                <a:latin typeface="Agency FB" panose="020B0503020202020204" pitchFamily="34" charset="0"/>
                <a:ea typeface="ＭＳ Ｐゴシック" pitchFamily="34" charset="-128"/>
                <a:cs typeface="Calibri" panose="020F0502020204030204" pitchFamily="34" charset="0"/>
              </a:rPr>
              <a:t>candidature</a:t>
            </a:r>
          </a:p>
        </p:txBody>
      </p:sp>
      <p:pic>
        <p:nvPicPr>
          <p:cNvPr id="7" name="Image 6">
            <a:extLst>
              <a:ext uri="{FF2B5EF4-FFF2-40B4-BE49-F238E27FC236}">
                <a16:creationId xmlns="" xmlns:a16="http://schemas.microsoft.com/office/drawing/2014/main" id="{2AC897D9-32B2-47FD-A8CC-D02F703EF133}"/>
              </a:ext>
            </a:extLst>
          </p:cNvPr>
          <p:cNvPicPr>
            <a:picLocks noChangeAspect="1"/>
          </p:cNvPicPr>
          <p:nvPr userDrawn="1"/>
        </p:nvPicPr>
        <p:blipFill>
          <a:blip r:embed="rId2"/>
          <a:stretch>
            <a:fillRect/>
          </a:stretch>
        </p:blipFill>
        <p:spPr bwMode="gray">
          <a:xfrm>
            <a:off x="531968" y="77369"/>
            <a:ext cx="975039" cy="975039"/>
          </a:xfrm>
          <a:prstGeom prst="rect">
            <a:avLst/>
          </a:prstGeom>
        </p:spPr>
      </p:pic>
    </p:spTree>
    <p:extLst>
      <p:ext uri="{BB962C8B-B14F-4D97-AF65-F5344CB8AC3E}">
        <p14:creationId xmlns:p14="http://schemas.microsoft.com/office/powerpoint/2010/main" val="379432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Rectangle 2"/>
          <p:cNvSpPr/>
          <p:nvPr userDrawn="1"/>
        </p:nvSpPr>
        <p:spPr bwMode="gray">
          <a:xfrm>
            <a:off x="-3175" y="-11113"/>
            <a:ext cx="9147175" cy="5729288"/>
          </a:xfrm>
          <a:prstGeom prst="rect">
            <a:avLst/>
          </a:prstGeom>
          <a:solidFill>
            <a:srgbClr val="ED6C77"/>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4"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5"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sp>
        <p:nvSpPr>
          <p:cNvPr id="6" name="ZoneTexte 5"/>
          <p:cNvSpPr txBox="1"/>
          <p:nvPr userDrawn="1"/>
        </p:nvSpPr>
        <p:spPr bwMode="gray">
          <a:xfrm>
            <a:off x="391752" y="1102469"/>
            <a:ext cx="1148071" cy="707886"/>
          </a:xfrm>
          <a:prstGeom prst="rect">
            <a:avLst/>
          </a:prstGeom>
          <a:noFill/>
        </p:spPr>
        <p:txBody>
          <a:bodyPr wrap="none" rtlCol="0">
            <a:spAutoFit/>
          </a:bodyPr>
          <a:lstStyle/>
          <a:p>
            <a:pPr algn="ctr" defTabSz="457200" fontAlgn="base">
              <a:spcBef>
                <a:spcPct val="0"/>
              </a:spcBef>
              <a:spcAft>
                <a:spcPct val="0"/>
              </a:spcAft>
            </a:pPr>
            <a:r>
              <a:rPr lang="fr-FR" sz="2000" b="1">
                <a:solidFill>
                  <a:srgbClr val="ED6C77"/>
                </a:solidFill>
                <a:latin typeface="Agency FB" panose="020B0503020202020204" pitchFamily="34" charset="0"/>
                <a:ea typeface="ＭＳ Ｐゴシック" pitchFamily="34" charset="-128"/>
                <a:cs typeface="Calibri" panose="020F0502020204030204" pitchFamily="34" charset="0"/>
              </a:rPr>
              <a:t>Trouver un</a:t>
            </a:r>
          </a:p>
          <a:p>
            <a:pPr algn="ctr" defTabSz="457200" fontAlgn="base">
              <a:spcBef>
                <a:spcPct val="0"/>
              </a:spcBef>
              <a:spcAft>
                <a:spcPct val="0"/>
              </a:spcAft>
            </a:pPr>
            <a:r>
              <a:rPr lang="fr-FR" sz="2000" b="1">
                <a:solidFill>
                  <a:srgbClr val="ED6C77"/>
                </a:solidFill>
                <a:latin typeface="Agency FB" panose="020B0503020202020204" pitchFamily="34" charset="0"/>
                <a:ea typeface="ＭＳ Ｐゴシック" pitchFamily="34" charset="-128"/>
                <a:cs typeface="Calibri" panose="020F0502020204030204" pitchFamily="34" charset="0"/>
              </a:rPr>
              <a:t>emploi</a:t>
            </a:r>
          </a:p>
        </p:txBody>
      </p:sp>
      <p:pic>
        <p:nvPicPr>
          <p:cNvPr id="7" name="Image 55">
            <a:extLst>
              <a:ext uri="{FF2B5EF4-FFF2-40B4-BE49-F238E27FC236}">
                <a16:creationId xmlns="" xmlns:a16="http://schemas.microsoft.com/office/drawing/2014/main" id="{FE3971E1-3683-4BEF-A289-F8974B17D71D}"/>
              </a:ext>
            </a:extLst>
          </p:cNvPr>
          <p:cNvPicPr>
            <a:picLocks noChangeAspect="1"/>
          </p:cNvPicPr>
          <p:nvPr userDrawn="1"/>
        </p:nvPicPr>
        <p:blipFill>
          <a:blip r:embed="rId2"/>
          <a:stretch>
            <a:fillRect/>
          </a:stretch>
        </p:blipFill>
        <p:spPr bwMode="gray">
          <a:xfrm>
            <a:off x="468594" y="108083"/>
            <a:ext cx="994386" cy="994386"/>
          </a:xfrm>
          <a:prstGeom prst="rect">
            <a:avLst/>
          </a:prstGeom>
        </p:spPr>
      </p:pic>
    </p:spTree>
    <p:extLst>
      <p:ext uri="{BB962C8B-B14F-4D97-AF65-F5344CB8AC3E}">
        <p14:creationId xmlns:p14="http://schemas.microsoft.com/office/powerpoint/2010/main" val="422103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p:cNvSpPr/>
          <p:nvPr userDrawn="1"/>
        </p:nvSpPr>
        <p:spPr bwMode="gray">
          <a:xfrm>
            <a:off x="-3175" y="-11113"/>
            <a:ext cx="9147175" cy="5729288"/>
          </a:xfrm>
          <a:prstGeom prst="rect">
            <a:avLst/>
          </a:prstGeom>
          <a:solidFill>
            <a:srgbClr val="4FB2A9"/>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4"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5"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sp>
        <p:nvSpPr>
          <p:cNvPr id="6" name="ZoneTexte 5"/>
          <p:cNvSpPr txBox="1"/>
          <p:nvPr userDrawn="1"/>
        </p:nvSpPr>
        <p:spPr bwMode="gray">
          <a:xfrm>
            <a:off x="406180" y="1102469"/>
            <a:ext cx="1119216" cy="707886"/>
          </a:xfrm>
          <a:prstGeom prst="rect">
            <a:avLst/>
          </a:prstGeom>
          <a:noFill/>
        </p:spPr>
        <p:txBody>
          <a:bodyPr wrap="none" rtlCol="0">
            <a:spAutoFit/>
          </a:bodyPr>
          <a:lstStyle/>
          <a:p>
            <a:pPr algn="ctr" defTabSz="457200" fontAlgn="base">
              <a:spcBef>
                <a:spcPct val="0"/>
              </a:spcBef>
              <a:spcAft>
                <a:spcPct val="0"/>
              </a:spcAft>
            </a:pPr>
            <a:r>
              <a:rPr lang="fr-FR" sz="2000" b="1">
                <a:solidFill>
                  <a:srgbClr val="4FB2A9"/>
                </a:solidFill>
                <a:latin typeface="Agency FB" panose="020B0503020202020204" pitchFamily="34" charset="0"/>
                <a:ea typeface="ＭＳ Ｐゴシック" pitchFamily="34" charset="-128"/>
                <a:cs typeface="Calibri" panose="020F0502020204030204" pitchFamily="34" charset="0"/>
              </a:rPr>
              <a:t>Créer une </a:t>
            </a:r>
          </a:p>
          <a:p>
            <a:pPr algn="ctr" defTabSz="457200" fontAlgn="base">
              <a:spcBef>
                <a:spcPct val="0"/>
              </a:spcBef>
              <a:spcAft>
                <a:spcPct val="0"/>
              </a:spcAft>
            </a:pPr>
            <a:r>
              <a:rPr lang="fr-FR" sz="2000" b="1">
                <a:solidFill>
                  <a:srgbClr val="4FB2A9"/>
                </a:solidFill>
                <a:latin typeface="Agency FB" panose="020B0503020202020204" pitchFamily="34" charset="0"/>
                <a:ea typeface="ＭＳ Ｐゴシック" pitchFamily="34" charset="-128"/>
                <a:cs typeface="Calibri" panose="020F0502020204030204" pitchFamily="34" charset="0"/>
              </a:rPr>
              <a:t>entreprise</a:t>
            </a:r>
          </a:p>
        </p:txBody>
      </p:sp>
      <p:pic>
        <p:nvPicPr>
          <p:cNvPr id="7" name="Image 61" descr="Une image contenant objet&#10;&#10;Description générée automatiquement">
            <a:extLst>
              <a:ext uri="{FF2B5EF4-FFF2-40B4-BE49-F238E27FC236}">
                <a16:creationId xmlns="" xmlns:a16="http://schemas.microsoft.com/office/drawing/2014/main" id="{3839DDEE-F1F4-4952-BE19-C8146F4F19C2}"/>
              </a:ext>
            </a:extLst>
          </p:cNvPr>
          <p:cNvPicPr>
            <a:picLocks noChangeAspect="1"/>
          </p:cNvPicPr>
          <p:nvPr userDrawn="1"/>
        </p:nvPicPr>
        <p:blipFill>
          <a:blip r:embed="rId2"/>
          <a:stretch>
            <a:fillRect/>
          </a:stretch>
        </p:blipFill>
        <p:spPr bwMode="gray">
          <a:xfrm>
            <a:off x="468190" y="45263"/>
            <a:ext cx="1057206" cy="1057206"/>
          </a:xfrm>
          <a:prstGeom prst="rect">
            <a:avLst/>
          </a:prstGeom>
        </p:spPr>
      </p:pic>
    </p:spTree>
    <p:extLst>
      <p:ext uri="{BB962C8B-B14F-4D97-AF65-F5344CB8AC3E}">
        <p14:creationId xmlns:p14="http://schemas.microsoft.com/office/powerpoint/2010/main" val="375820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08920"/>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226471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p:cNvSpPr/>
          <p:nvPr userDrawn="1"/>
        </p:nvSpPr>
        <p:spPr bwMode="gray">
          <a:xfrm>
            <a:off x="-3175" y="-11113"/>
            <a:ext cx="9147175" cy="5729288"/>
          </a:xfrm>
          <a:prstGeom prst="rect">
            <a:avLst/>
          </a:prstGeom>
          <a:solidFill>
            <a:srgbClr val="4F72B7"/>
          </a:solidFill>
          <a:ln w="9525">
            <a:noFill/>
            <a:round/>
            <a:headEnd/>
            <a:tailEnd/>
          </a:ln>
        </p:spPr>
        <p:txBody>
          <a:bodyPr anchor="ctr"/>
          <a:lstStyle/>
          <a:p>
            <a:pPr algn="ctr" fontAlgn="auto">
              <a:spcBef>
                <a:spcPts val="0"/>
              </a:spcBef>
              <a:spcAft>
                <a:spcPts val="0"/>
              </a:spcAft>
              <a:defRPr/>
            </a:pPr>
            <a:endParaRPr lang="fr-FR">
              <a:latin typeface="Calibri" panose="020F0502020204030204" pitchFamily="34" charset="0"/>
              <a:ea typeface="+mn-ea"/>
              <a:cs typeface="Calibri" panose="020F0502020204030204" pitchFamily="34" charset="0"/>
            </a:endParaRPr>
          </a:p>
        </p:txBody>
      </p:sp>
      <p:sp>
        <p:nvSpPr>
          <p:cNvPr id="4" name="Ellipse 24"/>
          <p:cNvSpPr>
            <a:spLocks/>
          </p:cNvSpPr>
          <p:nvPr userDrawn="1"/>
        </p:nvSpPr>
        <p:spPr bwMode="gray">
          <a:xfrm>
            <a:off x="-3175" y="-33338"/>
            <a:ext cx="2379663" cy="2401888"/>
          </a:xfrm>
          <a:custGeom>
            <a:avLst/>
            <a:gdLst>
              <a:gd name="T0" fmla="*/ 2662 w 2379765"/>
              <a:gd name="T1" fmla="*/ 5715 h 2401719"/>
              <a:gd name="T2" fmla="*/ 2379663 w 2379765"/>
              <a:gd name="T3" fmla="*/ 0 h 2401719"/>
              <a:gd name="T4" fmla="*/ 3446 w 2379765"/>
              <a:gd name="T5" fmla="*/ 2401888 h 2401719"/>
              <a:gd name="T6" fmla="*/ 2662 w 2379765"/>
              <a:gd name="T7" fmla="*/ 5715 h 24017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9765" h="2401719">
                <a:moveTo>
                  <a:pt x="2662" y="5715"/>
                </a:moveTo>
                <a:lnTo>
                  <a:pt x="2379765" y="0"/>
                </a:lnTo>
                <a:cubicBezTo>
                  <a:pt x="2379765" y="1317665"/>
                  <a:pt x="1321111" y="2401719"/>
                  <a:pt x="3446" y="2401719"/>
                </a:cubicBezTo>
                <a:cubicBezTo>
                  <a:pt x="-3579" y="1710839"/>
                  <a:pt x="2239" y="1706506"/>
                  <a:pt x="2662" y="57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Calibri" panose="020F0502020204030204" pitchFamily="34" charset="0"/>
              <a:cs typeface="Calibri" panose="020F0502020204030204" pitchFamily="34" charset="0"/>
            </a:endParaRPr>
          </a:p>
        </p:txBody>
      </p:sp>
      <p:sp>
        <p:nvSpPr>
          <p:cNvPr id="5" name="Titre 1"/>
          <p:cNvSpPr>
            <a:spLocks noGrp="1"/>
          </p:cNvSpPr>
          <p:nvPr>
            <p:ph type="ctrTitle"/>
          </p:nvPr>
        </p:nvSpPr>
        <p:spPr bwMode="gray">
          <a:xfrm>
            <a:off x="0" y="2258710"/>
            <a:ext cx="9143999" cy="2452674"/>
          </a:xfrm>
          <a:prstGeom prst="rect">
            <a:avLst/>
          </a:prstGeom>
        </p:spPr>
        <p:txBody>
          <a:bodyPr lIns="540000"/>
          <a:lstStyle>
            <a:lvl1pPr algn="ctr">
              <a:defRPr cap="all">
                <a:solidFill>
                  <a:srgbClr val="FFFFFF"/>
                </a:solidFill>
                <a:latin typeface="Calibri" panose="020F0502020204030204" pitchFamily="34" charset="0"/>
                <a:cs typeface="Calibri" panose="020F0502020204030204" pitchFamily="34" charset="0"/>
              </a:defRPr>
            </a:lvl1pPr>
          </a:lstStyle>
          <a:p>
            <a:r>
              <a:rPr lang="fr-FR"/>
              <a:t>Cliquez et modifiez le titre</a:t>
            </a:r>
          </a:p>
        </p:txBody>
      </p:sp>
      <p:sp>
        <p:nvSpPr>
          <p:cNvPr id="6" name="ZoneTexte 5"/>
          <p:cNvSpPr txBox="1"/>
          <p:nvPr userDrawn="1"/>
        </p:nvSpPr>
        <p:spPr bwMode="gray">
          <a:xfrm>
            <a:off x="315610" y="1102469"/>
            <a:ext cx="1300357" cy="400110"/>
          </a:xfrm>
          <a:prstGeom prst="rect">
            <a:avLst/>
          </a:prstGeom>
          <a:noFill/>
        </p:spPr>
        <p:txBody>
          <a:bodyPr wrap="none" rtlCol="0">
            <a:spAutoFit/>
          </a:bodyPr>
          <a:lstStyle/>
          <a:p>
            <a:pPr algn="ctr" defTabSz="457200" fontAlgn="base">
              <a:spcBef>
                <a:spcPct val="0"/>
              </a:spcBef>
              <a:spcAft>
                <a:spcPct val="0"/>
              </a:spcAft>
            </a:pPr>
            <a:r>
              <a:rPr lang="fr-FR" sz="2000" b="1">
                <a:solidFill>
                  <a:srgbClr val="4F72B7"/>
                </a:solidFill>
                <a:latin typeface="Agency FB" panose="020B0503020202020204" pitchFamily="34" charset="0"/>
                <a:ea typeface="ＭＳ Ｐゴシック" pitchFamily="34" charset="-128"/>
                <a:cs typeface="Calibri" panose="020F0502020204030204" pitchFamily="34" charset="0"/>
              </a:rPr>
              <a:t>International</a:t>
            </a:r>
          </a:p>
        </p:txBody>
      </p:sp>
      <p:pic>
        <p:nvPicPr>
          <p:cNvPr id="7" name="Image 62">
            <a:extLst>
              <a:ext uri="{FF2B5EF4-FFF2-40B4-BE49-F238E27FC236}">
                <a16:creationId xmlns="" xmlns:a16="http://schemas.microsoft.com/office/drawing/2014/main" id="{785C16A8-8878-4B82-8F85-437D10C21736}"/>
              </a:ext>
            </a:extLst>
          </p:cNvPr>
          <p:cNvPicPr>
            <a:picLocks noChangeAspect="1"/>
          </p:cNvPicPr>
          <p:nvPr userDrawn="1"/>
        </p:nvPicPr>
        <p:blipFill>
          <a:blip r:embed="rId2"/>
          <a:stretch>
            <a:fillRect/>
          </a:stretch>
        </p:blipFill>
        <p:spPr bwMode="gray">
          <a:xfrm>
            <a:off x="439756" y="141866"/>
            <a:ext cx="1066517" cy="960603"/>
          </a:xfrm>
          <a:prstGeom prst="rect">
            <a:avLst/>
          </a:prstGeom>
        </p:spPr>
      </p:pic>
    </p:spTree>
    <p:extLst>
      <p:ext uri="{BB962C8B-B14F-4D97-AF65-F5344CB8AC3E}">
        <p14:creationId xmlns:p14="http://schemas.microsoft.com/office/powerpoint/2010/main" val="1642599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F3C75DC-74E9-5F46-A383-9543539804E3}"/>
              </a:ext>
            </a:extLst>
          </p:cNvPr>
          <p:cNvSpPr>
            <a:spLocks noGrp="1"/>
          </p:cNvSpPr>
          <p:nvPr>
            <p:ph type="title" hasCustomPrompt="1"/>
          </p:nvPr>
        </p:nvSpPr>
        <p:spPr/>
        <p:txBody>
          <a:bodyPr/>
          <a:lstStyle>
            <a:lvl1pPr>
              <a:defRPr b="1" i="0">
                <a:latin typeface="Segoe UI" panose="020B0502040204020203" pitchFamily="34" charset="0"/>
                <a:cs typeface="Segoe UI" panose="020B0502040204020203" pitchFamily="34" charset="0"/>
              </a:defRPr>
            </a:lvl1pPr>
          </a:lstStyle>
          <a:p>
            <a:r>
              <a:rPr lang="it-IT"/>
              <a:t>Fare clic per modificare il titolo della presentazione</a:t>
            </a:r>
          </a:p>
        </p:txBody>
      </p:sp>
      <p:sp>
        <p:nvSpPr>
          <p:cNvPr id="4" name="Segnaposto testo 3">
            <a:extLst>
              <a:ext uri="{FF2B5EF4-FFF2-40B4-BE49-F238E27FC236}">
                <a16:creationId xmlns="" xmlns:a16="http://schemas.microsoft.com/office/drawing/2014/main" id="{8F495EC4-130B-574B-BA96-D3DA8418771B}"/>
              </a:ext>
            </a:extLst>
          </p:cNvPr>
          <p:cNvSpPr>
            <a:spLocks noGrp="1"/>
          </p:cNvSpPr>
          <p:nvPr>
            <p:ph type="body" sz="quarter" idx="10" hasCustomPrompt="1"/>
          </p:nvPr>
        </p:nvSpPr>
        <p:spPr>
          <a:xfrm>
            <a:off x="628650" y="2538414"/>
            <a:ext cx="7886700" cy="2014537"/>
          </a:xfrm>
        </p:spPr>
        <p:txBody>
          <a:bodyPr/>
          <a:lstStyle>
            <a:lvl1pPr>
              <a:defRPr b="0" i="1">
                <a:latin typeface="Segoe UI" panose="020B0502040204020203" pitchFamily="34" charset="0"/>
                <a:cs typeface="Segoe UI" panose="020B0502040204020203" pitchFamily="34" charset="0"/>
              </a:defRPr>
            </a:lvl1pPr>
          </a:lstStyle>
          <a:p>
            <a:pPr lvl="0"/>
            <a:r>
              <a:rPr lang="it-IT"/>
              <a:t>Fare clic per modificare il sottotitolo</a:t>
            </a:r>
          </a:p>
        </p:txBody>
      </p:sp>
    </p:spTree>
    <p:extLst>
      <p:ext uri="{BB962C8B-B14F-4D97-AF65-F5344CB8AC3E}">
        <p14:creationId xmlns:p14="http://schemas.microsoft.com/office/powerpoint/2010/main" val="200905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95C23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
        <p:nvSpPr>
          <p:cNvPr id="5"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Tree>
    <p:extLst>
      <p:ext uri="{BB962C8B-B14F-4D97-AF65-F5344CB8AC3E}">
        <p14:creationId xmlns:p14="http://schemas.microsoft.com/office/powerpoint/2010/main" val="274112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08920"/>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259371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4BBEC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
        <p:nvSpPr>
          <p:cNvPr id="5"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Tree>
    <p:extLst>
      <p:ext uri="{BB962C8B-B14F-4D97-AF65-F5344CB8AC3E}">
        <p14:creationId xmlns:p14="http://schemas.microsoft.com/office/powerpoint/2010/main" val="4572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51509"/>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332711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ED6C7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
        <p:nvSpPr>
          <p:cNvPr id="5"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Tree>
    <p:extLst>
      <p:ext uri="{BB962C8B-B14F-4D97-AF65-F5344CB8AC3E}">
        <p14:creationId xmlns:p14="http://schemas.microsoft.com/office/powerpoint/2010/main" val="203438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defTabSz="400777"/>
            <a:fld id="{390D934C-17C0-F942-83D7-3A43A08F4E4B}" type="slidenum">
              <a:rPr lang="fr-FR" smtClean="0">
                <a:solidFill>
                  <a:prstClr val="black"/>
                </a:solidFill>
              </a:rPr>
              <a:pPr defTabSz="400777"/>
              <a:t>‹N°›</a:t>
            </a:fld>
            <a:endParaRPr lang="fr-FR">
              <a:solidFill>
                <a:prstClr val="black"/>
              </a:solidFill>
            </a:endParaRPr>
          </a:p>
        </p:txBody>
      </p:sp>
      <p:sp>
        <p:nvSpPr>
          <p:cNvPr id="4" name="Titre 3"/>
          <p:cNvSpPr>
            <a:spLocks noGrp="1"/>
          </p:cNvSpPr>
          <p:nvPr>
            <p:ph type="title"/>
          </p:nvPr>
        </p:nvSpPr>
        <p:spPr>
          <a:xfrm>
            <a:off x="1043608" y="2708920"/>
            <a:ext cx="7886700" cy="1325563"/>
          </a:xfrm>
          <a:prstGeom prst="rect">
            <a:avLst/>
          </a:prstGeom>
        </p:spPr>
        <p:txBody>
          <a:bodyPr/>
          <a:lstStyle>
            <a:lvl1pPr>
              <a:defRPr b="1"/>
            </a:lvl1pPr>
          </a:lstStyle>
          <a:p>
            <a:r>
              <a:rPr lang="fr-FR"/>
              <a:t>Modifiez le style du titre</a:t>
            </a:r>
          </a:p>
        </p:txBody>
      </p:sp>
    </p:spTree>
    <p:extLst>
      <p:ext uri="{BB962C8B-B14F-4D97-AF65-F5344CB8AC3E}">
        <p14:creationId xmlns:p14="http://schemas.microsoft.com/office/powerpoint/2010/main" val="105882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leine page">
    <p:spTree>
      <p:nvGrpSpPr>
        <p:cNvPr id="1" name=""/>
        <p:cNvGrpSpPr/>
        <p:nvPr/>
      </p:nvGrpSpPr>
      <p:grpSpPr>
        <a:xfrm>
          <a:off x="0" y="0"/>
          <a:ext cx="0" cy="0"/>
          <a:chOff x="0" y="0"/>
          <a:chExt cx="0" cy="0"/>
        </a:xfrm>
      </p:grpSpPr>
      <p:sp>
        <p:nvSpPr>
          <p:cNvPr id="15" name="Espace réservé du contenu 14"/>
          <p:cNvSpPr>
            <a:spLocks noGrp="1"/>
          </p:cNvSpPr>
          <p:nvPr>
            <p:ph sz="quarter" idx="11" hasCustomPrompt="1"/>
          </p:nvPr>
        </p:nvSpPr>
        <p:spPr>
          <a:xfrm>
            <a:off x="8700038" y="6496524"/>
            <a:ext cx="443963" cy="319714"/>
          </a:xfrm>
          <a:prstGeom prst="rect">
            <a:avLst/>
          </a:prstGeom>
        </p:spPr>
        <p:txBody>
          <a:bodyPr lIns="80155" tIns="40078" rIns="80155" bIns="40078" anchor="ctr" anchorCtr="0"/>
          <a:lstStyle>
            <a:lvl1pPr marL="0" marR="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sz="900">
                <a:latin typeface="Arial" panose="020B0604020202020204" pitchFamily="34" charset="0"/>
                <a:cs typeface="Arial" panose="020B0604020202020204" pitchFamily="34" charset="0"/>
              </a:defRPr>
            </a:lvl1pPr>
          </a:lstStyle>
          <a:p>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fld id="{390D934C-17C0-F942-83D7-3A43A08F4E4B}" type="slidenum">
              <a:rPr lang="fr-FR" smtClean="0"/>
              <a:pPr marL="0" marR="0" lvl="0" indent="0" algn="l" defTabSz="801555" rtl="0" eaLnBrk="1" fontAlgn="auto" latinLnBrk="0" hangingPunct="1">
                <a:lnSpc>
                  <a:spcPct val="100000"/>
                </a:lnSpc>
                <a:spcBef>
                  <a:spcPct val="20000"/>
                </a:spcBef>
                <a:spcAft>
                  <a:spcPts val="0"/>
                </a:spcAft>
                <a:buClrTx/>
                <a:buSzTx/>
                <a:buFont typeface="Arial" panose="020B0604020202020204" pitchFamily="34" charset="0"/>
                <a:buNone/>
                <a:tabLst/>
                <a:defRPr/>
              </a:pPr>
              <a:t>‹N°›</a:t>
            </a:fld>
            <a:endParaRPr lang="fr-FR"/>
          </a:p>
        </p:txBody>
      </p:sp>
      <p:sp>
        <p:nvSpPr>
          <p:cNvPr id="9" name="Line 15"/>
          <p:cNvSpPr>
            <a:spLocks noChangeShapeType="1"/>
          </p:cNvSpPr>
          <p:nvPr userDrawn="1"/>
        </p:nvSpPr>
        <p:spPr bwMode="auto">
          <a:xfrm flipV="1">
            <a:off x="720504" y="1268760"/>
            <a:ext cx="8388000" cy="0"/>
          </a:xfrm>
          <a:prstGeom prst="line">
            <a:avLst/>
          </a:prstGeom>
          <a:noFill/>
          <a:ln w="28575" cap="rnd">
            <a:solidFill>
              <a:srgbClr val="4FB2A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600">
              <a:solidFill>
                <a:srgbClr val="7EA2D1"/>
              </a:solidFill>
              <a:cs typeface="Arial" pitchFamily="34" charset="0"/>
            </a:endParaRPr>
          </a:p>
        </p:txBody>
      </p:sp>
      <p:sp>
        <p:nvSpPr>
          <p:cNvPr id="5" name="Titre 1"/>
          <p:cNvSpPr>
            <a:spLocks noGrp="1"/>
          </p:cNvSpPr>
          <p:nvPr>
            <p:ph type="title" hasCustomPrompt="1"/>
          </p:nvPr>
        </p:nvSpPr>
        <p:spPr>
          <a:xfrm>
            <a:off x="745974" y="404664"/>
            <a:ext cx="7157285" cy="603537"/>
          </a:xfrm>
          <a:prstGeom prst="rect">
            <a:avLst/>
          </a:prstGeom>
        </p:spPr>
        <p:txBody>
          <a:bodyPr lIns="80155" tIns="40078" rIns="80155" bIns="40078"/>
          <a:lstStyle>
            <a:lvl1pPr algn="r">
              <a:defRPr sz="2400" b="1">
                <a:latin typeface="+mn-lt"/>
              </a:defRPr>
            </a:lvl1pPr>
          </a:lstStyle>
          <a:p>
            <a:r>
              <a:rPr lang="fr-FR"/>
              <a:t>Modifiez le style du titre</a:t>
            </a:r>
            <a:br>
              <a:rPr lang="fr-FR"/>
            </a:br>
            <a:endParaRPr lang="fr-FR"/>
          </a:p>
        </p:txBody>
      </p:sp>
    </p:spTree>
    <p:extLst>
      <p:ext uri="{BB962C8B-B14F-4D97-AF65-F5344CB8AC3E}">
        <p14:creationId xmlns:p14="http://schemas.microsoft.com/office/powerpoint/2010/main" val="1285232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7.xml"/><Relationship Id="rId7"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F9B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48">
            <a:extLst>
              <a:ext uri="{FF2B5EF4-FFF2-40B4-BE49-F238E27FC236}">
                <a16:creationId xmlns="" xmlns:a16="http://schemas.microsoft.com/office/drawing/2014/main" id="{203E6E6A-3B6A-4F57-A91F-FC0D4216AD73}"/>
              </a:ext>
            </a:extLst>
          </p:cNvPr>
          <p:cNvPicPr>
            <a:picLocks noChangeAspect="1"/>
          </p:cNvPicPr>
          <p:nvPr userDrawn="1"/>
        </p:nvPicPr>
        <p:blipFill>
          <a:blip r:embed="rId5"/>
          <a:stretch>
            <a:fillRect/>
          </a:stretch>
        </p:blipFill>
        <p:spPr bwMode="gray">
          <a:xfrm>
            <a:off x="930452" y="6437146"/>
            <a:ext cx="360959" cy="360959"/>
          </a:xfrm>
          <a:prstGeom prst="rect">
            <a:avLst/>
          </a:prstGeom>
        </p:spPr>
      </p:pic>
      <p:sp>
        <p:nvSpPr>
          <p:cNvPr id="21" name="ZoneTexte 20"/>
          <p:cNvSpPr txBox="1"/>
          <p:nvPr userDrawn="1"/>
        </p:nvSpPr>
        <p:spPr bwMode="gray">
          <a:xfrm>
            <a:off x="1307548" y="6505266"/>
            <a:ext cx="1250663" cy="239681"/>
          </a:xfrm>
          <a:prstGeom prst="rect">
            <a:avLst/>
          </a:prstGeom>
          <a:noFill/>
        </p:spPr>
        <p:txBody>
          <a:bodyPr wrap="none" rtlCol="0">
            <a:spAutoFit/>
          </a:bodyPr>
          <a:lstStyle/>
          <a:p>
            <a:pPr defTabSz="457200" fontAlgn="base">
              <a:spcBef>
                <a:spcPct val="0"/>
              </a:spcBef>
              <a:spcAft>
                <a:spcPct val="0"/>
              </a:spcAft>
            </a:pPr>
            <a:r>
              <a:rPr lang="fr-FR" sz="1400" b="1">
                <a:solidFill>
                  <a:srgbClr val="F7A800"/>
                </a:solidFill>
                <a:latin typeface="Agency FB" panose="020B0503020202020204" pitchFamily="34" charset="0"/>
                <a:ea typeface="ＭＳ Ｐゴシック" pitchFamily="34" charset="-128"/>
                <a:cs typeface="Calibri" panose="020F0502020204030204" pitchFamily="34" charset="0"/>
              </a:rPr>
              <a:t>Choisir un métier</a:t>
            </a:r>
          </a:p>
        </p:txBody>
      </p:sp>
      <p:grpSp>
        <p:nvGrpSpPr>
          <p:cNvPr id="14" name="Groupe 13"/>
          <p:cNvGrpSpPr/>
          <p:nvPr userDrawn="1"/>
        </p:nvGrpSpPr>
        <p:grpSpPr>
          <a:xfrm>
            <a:off x="67546" y="260648"/>
            <a:ext cx="548908" cy="549530"/>
            <a:chOff x="5262791" y="2220915"/>
            <a:chExt cx="1542574" cy="1544320"/>
          </a:xfrm>
        </p:grpSpPr>
        <p:sp>
          <p:nvSpPr>
            <p:cNvPr id="15" name="Ellipse 14"/>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 xmlns:a16="http://schemas.microsoft.com/office/drawing/2014/main" id="{AF2711D1-C9BB-844E-B71D-9C0AC583C469}"/>
                </a:ext>
              </a:extLst>
            </p:cNvPr>
            <p:cNvPicPr>
              <a:picLocks noChangeAspect="1"/>
            </p:cNvPicPr>
            <p:nvPr/>
          </p:nvPicPr>
          <p:blipFill>
            <a:blip r:embed="rId6">
              <a:alphaModFix/>
            </a:blip>
            <a:stretch>
              <a:fillRect/>
            </a:stretch>
          </p:blipFill>
          <p:spPr>
            <a:xfrm>
              <a:off x="5475556" y="2573701"/>
              <a:ext cx="1117044" cy="893635"/>
            </a:xfrm>
            <a:prstGeom prst="rect">
              <a:avLst/>
            </a:prstGeom>
          </p:spPr>
        </p:pic>
      </p:grpSp>
      <p:cxnSp>
        <p:nvCxnSpPr>
          <p:cNvPr id="4" name="Connecteur droit 3"/>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855516"/>
      </p:ext>
    </p:extLst>
  </p:cSld>
  <p:clrMap bg1="lt1" tx1="dk1" bg2="lt2" tx2="dk2" accent1="accent1" accent2="accent2" accent3="accent3" accent4="accent4" accent5="accent5" accent6="accent6" hlink="hlink" folHlink="folHlink"/>
  <p:sldLayoutIdLst>
    <p:sldLayoutId id="2147483667" r:id="rId1"/>
    <p:sldLayoutId id="2147483678" r:id="rId2"/>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95C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userDrawn="1"/>
        </p:nvSpPr>
        <p:spPr bwMode="gray">
          <a:xfrm>
            <a:off x="1307548" y="6505266"/>
            <a:ext cx="813043"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93C260"/>
                </a:solidFill>
                <a:effectLst/>
                <a:uLnTx/>
                <a:uFillTx/>
                <a:latin typeface="Agency FB" panose="020B0503020202020204" pitchFamily="34" charset="0"/>
                <a:ea typeface="ＭＳ Ｐゴシック" pitchFamily="34" charset="-128"/>
                <a:cs typeface="Calibri" panose="020F0502020204030204" pitchFamily="34" charset="0"/>
              </a:rPr>
              <a:t>Se former</a:t>
            </a:r>
          </a:p>
        </p:txBody>
      </p:sp>
      <p:pic>
        <p:nvPicPr>
          <p:cNvPr id="21" name="Image 51">
            <a:extLst>
              <a:ext uri="{FF2B5EF4-FFF2-40B4-BE49-F238E27FC236}">
                <a16:creationId xmlns="" xmlns:a16="http://schemas.microsoft.com/office/drawing/2014/main" id="{286451AA-72F7-4D85-9F11-D8F65B9B52E9}"/>
              </a:ext>
            </a:extLst>
          </p:cNvPr>
          <p:cNvPicPr>
            <a:picLocks noChangeAspect="1"/>
          </p:cNvPicPr>
          <p:nvPr userDrawn="1"/>
        </p:nvPicPr>
        <p:blipFill>
          <a:blip r:embed="rId5"/>
          <a:stretch>
            <a:fillRect/>
          </a:stretch>
        </p:blipFill>
        <p:spPr bwMode="gray">
          <a:xfrm>
            <a:off x="930452" y="6450613"/>
            <a:ext cx="368416" cy="360959"/>
          </a:xfrm>
          <a:prstGeom prst="rect">
            <a:avLst/>
          </a:prstGeom>
        </p:spPr>
      </p:pic>
      <p:grpSp>
        <p:nvGrpSpPr>
          <p:cNvPr id="11" name="Groupe 10"/>
          <p:cNvGrpSpPr/>
          <p:nvPr userDrawn="1"/>
        </p:nvGrpSpPr>
        <p:grpSpPr>
          <a:xfrm>
            <a:off x="67546" y="260648"/>
            <a:ext cx="548908" cy="549530"/>
            <a:chOff x="5262791" y="2220915"/>
            <a:chExt cx="1542574" cy="1544320"/>
          </a:xfrm>
        </p:grpSpPr>
        <p:sp>
          <p:nvSpPr>
            <p:cNvPr id="12" name="Ellipse 11"/>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AF2711D1-C9BB-844E-B71D-9C0AC583C469}"/>
                </a:ext>
              </a:extLst>
            </p:cNvPr>
            <p:cNvPicPr>
              <a:picLocks noChangeAspect="1"/>
            </p:cNvPicPr>
            <p:nvPr/>
          </p:nvPicPr>
          <p:blipFill>
            <a:blip r:embed="rId6">
              <a:alphaModFix/>
            </a:blip>
            <a:stretch>
              <a:fillRect/>
            </a:stretch>
          </p:blipFill>
          <p:spPr>
            <a:xfrm>
              <a:off x="5475556" y="2573701"/>
              <a:ext cx="1117044" cy="893635"/>
            </a:xfrm>
            <a:prstGeom prst="rect">
              <a:avLst/>
            </a:prstGeom>
          </p:spPr>
        </p:pic>
      </p:grpSp>
      <p:cxnSp>
        <p:nvCxnSpPr>
          <p:cNvPr id="15" name="Connecteur droit 14"/>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bwMode="gray">
          <a:xfrm>
            <a:off x="7144768" y="6505266"/>
            <a:ext cx="1266693" cy="307777"/>
          </a:xfrm>
          <a:prstGeom prst="rect">
            <a:avLst/>
          </a:prstGeom>
          <a:noFill/>
        </p:spPr>
        <p:txBody>
          <a:bodyPr wrap="none" rtlCol="0">
            <a:spAutoFit/>
          </a:bodyPr>
          <a:lstStyle/>
          <a:p>
            <a:pPr defTabSz="457200" fontAlgn="base">
              <a:spcBef>
                <a:spcPct val="0"/>
              </a:spcBef>
              <a:spcAft>
                <a:spcPct val="0"/>
              </a:spcAft>
            </a:pPr>
            <a:r>
              <a:rPr lang="fr-FR" sz="1400" b="1">
                <a:solidFill>
                  <a:schemeClr val="tx1"/>
                </a:solidFill>
                <a:latin typeface="Agency FB" panose="020B0503020202020204" pitchFamily="34" charset="0"/>
                <a:ea typeface="ＭＳ Ｐゴシック" pitchFamily="34" charset="-128"/>
                <a:cs typeface="Calibri" panose="020F0502020204030204" pitchFamily="34" charset="0"/>
              </a:rPr>
              <a:t>NOM DE L’ATELIER</a:t>
            </a:r>
          </a:p>
        </p:txBody>
      </p:sp>
    </p:spTree>
    <p:extLst>
      <p:ext uri="{BB962C8B-B14F-4D97-AF65-F5344CB8AC3E}">
        <p14:creationId xmlns:p14="http://schemas.microsoft.com/office/powerpoint/2010/main" val="2305238004"/>
      </p:ext>
    </p:extLst>
  </p:cSld>
  <p:clrMap bg1="lt1" tx1="dk1" bg2="lt2" tx2="dk2" accent1="accent1" accent2="accent2" accent3="accent3" accent4="accent4" accent5="accent5" accent6="accent6" hlink="hlink" folHlink="folHlink"/>
  <p:sldLayoutIdLst>
    <p:sldLayoutId id="2147483669" r:id="rId1"/>
    <p:sldLayoutId id="2147483679" r:id="rId2"/>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 20">
            <a:extLst>
              <a:ext uri="{FF2B5EF4-FFF2-40B4-BE49-F238E27FC236}">
                <a16:creationId xmlns="" xmlns:a16="http://schemas.microsoft.com/office/drawing/2014/main" id="{2AC897D9-32B2-47FD-A8CC-D02F703EF133}"/>
              </a:ext>
            </a:extLst>
          </p:cNvPr>
          <p:cNvPicPr>
            <a:picLocks noChangeAspect="1"/>
          </p:cNvPicPr>
          <p:nvPr userDrawn="1"/>
        </p:nvPicPr>
        <p:blipFill>
          <a:blip r:embed="rId4"/>
          <a:stretch>
            <a:fillRect/>
          </a:stretch>
        </p:blipFill>
        <p:spPr bwMode="gray">
          <a:xfrm>
            <a:off x="938958" y="6442982"/>
            <a:ext cx="368590" cy="368590"/>
          </a:xfrm>
          <a:prstGeom prst="rect">
            <a:avLst/>
          </a:prstGeom>
        </p:spPr>
      </p:pic>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4B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userDrawn="1"/>
        </p:nvSpPr>
        <p:spPr bwMode="gray">
          <a:xfrm>
            <a:off x="1307548" y="6505266"/>
            <a:ext cx="1707519"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B6B3">
                    <a:lumMod val="75000"/>
                  </a:srgbClr>
                </a:solidFill>
                <a:effectLst/>
                <a:uLnTx/>
                <a:uFillTx/>
                <a:latin typeface="Agency FB" panose="020B0503020202020204" pitchFamily="34" charset="0"/>
                <a:ea typeface="ＭＳ Ｐゴシック" pitchFamily="34" charset="-128"/>
                <a:cs typeface="Calibri" panose="020F0502020204030204" pitchFamily="34" charset="0"/>
              </a:rPr>
              <a:t>Préparer sa candidature</a:t>
            </a:r>
          </a:p>
        </p:txBody>
      </p:sp>
      <p:grpSp>
        <p:nvGrpSpPr>
          <p:cNvPr id="11" name="Groupe 10"/>
          <p:cNvGrpSpPr/>
          <p:nvPr userDrawn="1"/>
        </p:nvGrpSpPr>
        <p:grpSpPr>
          <a:xfrm>
            <a:off x="67546" y="260648"/>
            <a:ext cx="548908" cy="549530"/>
            <a:chOff x="5262791" y="2220915"/>
            <a:chExt cx="1542574" cy="1544320"/>
          </a:xfrm>
        </p:grpSpPr>
        <p:sp>
          <p:nvSpPr>
            <p:cNvPr id="12" name="Ellipse 11"/>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AF2711D1-C9BB-844E-B71D-9C0AC583C469}"/>
                </a:ext>
              </a:extLst>
            </p:cNvPr>
            <p:cNvPicPr>
              <a:picLocks noChangeAspect="1"/>
            </p:cNvPicPr>
            <p:nvPr/>
          </p:nvPicPr>
          <p:blipFill>
            <a:blip r:embed="rId6">
              <a:alphaModFix/>
            </a:blip>
            <a:stretch>
              <a:fillRect/>
            </a:stretch>
          </p:blipFill>
          <p:spPr>
            <a:xfrm>
              <a:off x="5475556" y="2573701"/>
              <a:ext cx="1117044" cy="893635"/>
            </a:xfrm>
            <a:prstGeom prst="rect">
              <a:avLst/>
            </a:prstGeom>
          </p:spPr>
        </p:pic>
      </p:grpSp>
      <p:cxnSp>
        <p:nvCxnSpPr>
          <p:cNvPr id="15" name="Connecteur droit 14"/>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bwMode="gray">
          <a:xfrm>
            <a:off x="7144768" y="6505266"/>
            <a:ext cx="1266693" cy="307777"/>
          </a:xfrm>
          <a:prstGeom prst="rect">
            <a:avLst/>
          </a:prstGeom>
          <a:noFill/>
        </p:spPr>
        <p:txBody>
          <a:bodyPr wrap="none" rtlCol="0">
            <a:spAutoFit/>
          </a:bodyPr>
          <a:lstStyle/>
          <a:p>
            <a:pPr defTabSz="457200" fontAlgn="base">
              <a:spcBef>
                <a:spcPct val="0"/>
              </a:spcBef>
              <a:spcAft>
                <a:spcPct val="0"/>
              </a:spcAft>
            </a:pPr>
            <a:r>
              <a:rPr lang="fr-FR" sz="1400" b="1">
                <a:solidFill>
                  <a:schemeClr val="tx1"/>
                </a:solidFill>
                <a:latin typeface="Agency FB" panose="020B0503020202020204" pitchFamily="34" charset="0"/>
                <a:ea typeface="ＭＳ Ｐゴシック" pitchFamily="34" charset="-128"/>
                <a:cs typeface="Calibri" panose="020F0502020204030204" pitchFamily="34" charset="0"/>
              </a:rPr>
              <a:t>NOM DE L’ATELIER</a:t>
            </a:r>
          </a:p>
        </p:txBody>
      </p:sp>
    </p:spTree>
    <p:extLst>
      <p:ext uri="{BB962C8B-B14F-4D97-AF65-F5344CB8AC3E}">
        <p14:creationId xmlns:p14="http://schemas.microsoft.com/office/powerpoint/2010/main" val="3459861229"/>
      </p:ext>
    </p:extLst>
  </p:cSld>
  <p:clrMap bg1="lt1" tx1="dk1" bg2="lt2" tx2="dk2" accent1="accent1" accent2="accent2" accent3="accent3" accent4="accent4" accent5="accent5" accent6="accent6" hlink="hlink" folHlink="folHlink"/>
  <p:sldLayoutIdLst>
    <p:sldLayoutId id="2147483671" r:id="rId1"/>
    <p:sldLayoutId id="2147483680" r:id="rId2"/>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 55">
            <a:extLst>
              <a:ext uri="{FF2B5EF4-FFF2-40B4-BE49-F238E27FC236}">
                <a16:creationId xmlns="" xmlns:a16="http://schemas.microsoft.com/office/drawing/2014/main" id="{FE3971E1-3683-4BEF-A289-F8974B17D71D}"/>
              </a:ext>
            </a:extLst>
          </p:cNvPr>
          <p:cNvPicPr>
            <a:picLocks noChangeAspect="1"/>
          </p:cNvPicPr>
          <p:nvPr userDrawn="1"/>
        </p:nvPicPr>
        <p:blipFill>
          <a:blip r:embed="rId4"/>
          <a:stretch>
            <a:fillRect/>
          </a:stretch>
        </p:blipFill>
        <p:spPr bwMode="gray">
          <a:xfrm>
            <a:off x="943165" y="6440907"/>
            <a:ext cx="370665" cy="370665"/>
          </a:xfrm>
          <a:prstGeom prst="rect">
            <a:avLst/>
          </a:prstGeom>
        </p:spPr>
      </p:pic>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ED6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userDrawn="1"/>
        </p:nvSpPr>
        <p:spPr bwMode="gray">
          <a:xfrm>
            <a:off x="1307548" y="6505266"/>
            <a:ext cx="130035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E7433C"/>
                </a:solidFill>
                <a:effectLst/>
                <a:uLnTx/>
                <a:uFillTx/>
                <a:latin typeface="Agency FB" panose="020B0503020202020204" pitchFamily="34" charset="0"/>
                <a:ea typeface="ＭＳ Ｐゴシック" pitchFamily="34" charset="-128"/>
                <a:cs typeface="Calibri" panose="020F0502020204030204" pitchFamily="34" charset="0"/>
              </a:rPr>
              <a:t>Trouver un emploi</a:t>
            </a:r>
          </a:p>
        </p:txBody>
      </p:sp>
      <p:grpSp>
        <p:nvGrpSpPr>
          <p:cNvPr id="11" name="Groupe 10"/>
          <p:cNvGrpSpPr/>
          <p:nvPr userDrawn="1"/>
        </p:nvGrpSpPr>
        <p:grpSpPr>
          <a:xfrm>
            <a:off x="67546" y="260648"/>
            <a:ext cx="548908" cy="549530"/>
            <a:chOff x="5262791" y="2220915"/>
            <a:chExt cx="1542574" cy="1544320"/>
          </a:xfrm>
        </p:grpSpPr>
        <p:sp>
          <p:nvSpPr>
            <p:cNvPr id="12" name="Ellipse 11"/>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AF2711D1-C9BB-844E-B71D-9C0AC583C469}"/>
                </a:ext>
              </a:extLst>
            </p:cNvPr>
            <p:cNvPicPr>
              <a:picLocks noChangeAspect="1"/>
            </p:cNvPicPr>
            <p:nvPr/>
          </p:nvPicPr>
          <p:blipFill>
            <a:blip r:embed="rId6">
              <a:alphaModFix/>
            </a:blip>
            <a:stretch>
              <a:fillRect/>
            </a:stretch>
          </p:blipFill>
          <p:spPr>
            <a:xfrm>
              <a:off x="5475556" y="2573701"/>
              <a:ext cx="1117044" cy="893635"/>
            </a:xfrm>
            <a:prstGeom prst="rect">
              <a:avLst/>
            </a:prstGeom>
          </p:spPr>
        </p:pic>
      </p:grpSp>
      <p:cxnSp>
        <p:nvCxnSpPr>
          <p:cNvPr id="15" name="Connecteur droit 14"/>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bwMode="gray">
          <a:xfrm>
            <a:off x="7144768" y="6505266"/>
            <a:ext cx="1266693" cy="307777"/>
          </a:xfrm>
          <a:prstGeom prst="rect">
            <a:avLst/>
          </a:prstGeom>
          <a:noFill/>
        </p:spPr>
        <p:txBody>
          <a:bodyPr wrap="none" rtlCol="0">
            <a:spAutoFit/>
          </a:bodyPr>
          <a:lstStyle/>
          <a:p>
            <a:pPr defTabSz="457200" fontAlgn="base">
              <a:spcBef>
                <a:spcPct val="0"/>
              </a:spcBef>
              <a:spcAft>
                <a:spcPct val="0"/>
              </a:spcAft>
            </a:pPr>
            <a:r>
              <a:rPr lang="fr-FR" sz="1400" b="1">
                <a:solidFill>
                  <a:schemeClr val="tx1"/>
                </a:solidFill>
                <a:latin typeface="Agency FB" panose="020B0503020202020204" pitchFamily="34" charset="0"/>
                <a:ea typeface="ＭＳ Ｐゴシック" pitchFamily="34" charset="-128"/>
                <a:cs typeface="Calibri" panose="020F0502020204030204" pitchFamily="34" charset="0"/>
              </a:rPr>
              <a:t>NOM DE L’ATELIER</a:t>
            </a:r>
          </a:p>
        </p:txBody>
      </p:sp>
    </p:spTree>
    <p:extLst>
      <p:ext uri="{BB962C8B-B14F-4D97-AF65-F5344CB8AC3E}">
        <p14:creationId xmlns:p14="http://schemas.microsoft.com/office/powerpoint/2010/main" val="668500869"/>
      </p:ext>
    </p:extLst>
  </p:cSld>
  <p:clrMap bg1="lt1" tx1="dk1" bg2="lt2" tx2="dk2" accent1="accent1" accent2="accent2" accent3="accent3" accent4="accent4" accent5="accent5" accent6="accent6" hlink="hlink" folHlink="folHlink"/>
  <p:sldLayoutIdLst>
    <p:sldLayoutId id="2147483673" r:id="rId1"/>
    <p:sldLayoutId id="2147483681" r:id="rId2"/>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 61" descr="Une image contenant objet&#10;&#10;Description générée automatiquement">
            <a:extLst>
              <a:ext uri="{FF2B5EF4-FFF2-40B4-BE49-F238E27FC236}">
                <a16:creationId xmlns="" xmlns:a16="http://schemas.microsoft.com/office/drawing/2014/main" id="{3839DDEE-F1F4-4952-BE19-C8146F4F19C2}"/>
              </a:ext>
            </a:extLst>
          </p:cNvPr>
          <p:cNvPicPr>
            <a:picLocks noChangeAspect="1"/>
          </p:cNvPicPr>
          <p:nvPr userDrawn="1"/>
        </p:nvPicPr>
        <p:blipFill>
          <a:blip r:embed="rId4"/>
          <a:stretch>
            <a:fillRect/>
          </a:stretch>
        </p:blipFill>
        <p:spPr bwMode="gray">
          <a:xfrm>
            <a:off x="948759" y="6453436"/>
            <a:ext cx="359475" cy="359475"/>
          </a:xfrm>
          <a:prstGeom prst="rect">
            <a:avLst/>
          </a:prstGeom>
        </p:spPr>
      </p:pic>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4F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userDrawn="1"/>
        </p:nvSpPr>
        <p:spPr bwMode="gray">
          <a:xfrm>
            <a:off x="1307548" y="6505266"/>
            <a:ext cx="1492716"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B6B3"/>
                </a:solidFill>
                <a:effectLst/>
                <a:uLnTx/>
                <a:uFillTx/>
                <a:latin typeface="Agency FB" panose="020B0503020202020204" pitchFamily="34" charset="0"/>
                <a:ea typeface="ＭＳ Ｐゴシック" pitchFamily="34" charset="-128"/>
                <a:cs typeface="Calibri" panose="020F0502020204030204" pitchFamily="34" charset="0"/>
              </a:rPr>
              <a:t>Créer une entreprise</a:t>
            </a:r>
          </a:p>
        </p:txBody>
      </p:sp>
      <p:grpSp>
        <p:nvGrpSpPr>
          <p:cNvPr id="11" name="Groupe 10"/>
          <p:cNvGrpSpPr/>
          <p:nvPr userDrawn="1"/>
        </p:nvGrpSpPr>
        <p:grpSpPr>
          <a:xfrm>
            <a:off x="67546" y="260648"/>
            <a:ext cx="548908" cy="549530"/>
            <a:chOff x="5262791" y="2220915"/>
            <a:chExt cx="1542574" cy="1544320"/>
          </a:xfrm>
        </p:grpSpPr>
        <p:sp>
          <p:nvSpPr>
            <p:cNvPr id="12" name="Ellipse 11"/>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AF2711D1-C9BB-844E-B71D-9C0AC583C469}"/>
                </a:ext>
              </a:extLst>
            </p:cNvPr>
            <p:cNvPicPr>
              <a:picLocks noChangeAspect="1"/>
            </p:cNvPicPr>
            <p:nvPr/>
          </p:nvPicPr>
          <p:blipFill>
            <a:blip r:embed="rId6">
              <a:alphaModFix/>
            </a:blip>
            <a:stretch>
              <a:fillRect/>
            </a:stretch>
          </p:blipFill>
          <p:spPr>
            <a:xfrm>
              <a:off x="5475556" y="2573701"/>
              <a:ext cx="1117044" cy="893635"/>
            </a:xfrm>
            <a:prstGeom prst="rect">
              <a:avLst/>
            </a:prstGeom>
          </p:spPr>
        </p:pic>
      </p:grpSp>
      <p:cxnSp>
        <p:nvCxnSpPr>
          <p:cNvPr id="15" name="Connecteur droit 14"/>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bwMode="gray">
          <a:xfrm>
            <a:off x="7144768" y="6505266"/>
            <a:ext cx="1266693" cy="307777"/>
          </a:xfrm>
          <a:prstGeom prst="rect">
            <a:avLst/>
          </a:prstGeom>
          <a:noFill/>
        </p:spPr>
        <p:txBody>
          <a:bodyPr wrap="none" rtlCol="0">
            <a:spAutoFit/>
          </a:bodyPr>
          <a:lstStyle/>
          <a:p>
            <a:pPr defTabSz="457200" fontAlgn="base">
              <a:spcBef>
                <a:spcPct val="0"/>
              </a:spcBef>
              <a:spcAft>
                <a:spcPct val="0"/>
              </a:spcAft>
            </a:pPr>
            <a:r>
              <a:rPr lang="fr-FR" sz="1400" b="1">
                <a:solidFill>
                  <a:schemeClr val="tx1"/>
                </a:solidFill>
                <a:latin typeface="Agency FB" panose="020B0503020202020204" pitchFamily="34" charset="0"/>
                <a:ea typeface="ＭＳ Ｐゴシック" pitchFamily="34" charset="-128"/>
                <a:cs typeface="Calibri" panose="020F0502020204030204" pitchFamily="34" charset="0"/>
              </a:rPr>
              <a:t>NOM DE L’ATELIER</a:t>
            </a:r>
          </a:p>
        </p:txBody>
      </p:sp>
    </p:spTree>
    <p:extLst>
      <p:ext uri="{BB962C8B-B14F-4D97-AF65-F5344CB8AC3E}">
        <p14:creationId xmlns:p14="http://schemas.microsoft.com/office/powerpoint/2010/main" val="3337157676"/>
      </p:ext>
    </p:extLst>
  </p:cSld>
  <p:clrMap bg1="lt1" tx1="dk1" bg2="lt2" tx2="dk2" accent1="accent1" accent2="accent2" accent3="accent3" accent4="accent4" accent5="accent5" accent6="accent6" hlink="hlink" folHlink="folHlink"/>
  <p:sldLayoutIdLst>
    <p:sldLayoutId id="2147483675" r:id="rId1"/>
    <p:sldLayoutId id="2147483682" r:id="rId2"/>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 62">
            <a:extLst>
              <a:ext uri="{FF2B5EF4-FFF2-40B4-BE49-F238E27FC236}">
                <a16:creationId xmlns="" xmlns:a16="http://schemas.microsoft.com/office/drawing/2014/main" id="{785C16A8-8878-4B82-8F85-437D10C21736}"/>
              </a:ext>
            </a:extLst>
          </p:cNvPr>
          <p:cNvPicPr>
            <a:picLocks noChangeAspect="1"/>
          </p:cNvPicPr>
          <p:nvPr userDrawn="1"/>
        </p:nvPicPr>
        <p:blipFill>
          <a:blip r:embed="rId6"/>
          <a:stretch>
            <a:fillRect/>
          </a:stretch>
        </p:blipFill>
        <p:spPr bwMode="gray">
          <a:xfrm>
            <a:off x="927425" y="6450613"/>
            <a:ext cx="402141" cy="362205"/>
          </a:xfrm>
          <a:prstGeom prst="rect">
            <a:avLst/>
          </a:prstGeom>
        </p:spPr>
      </p:pic>
      <p:sp>
        <p:nvSpPr>
          <p:cNvPr id="10" name="Slide Number Placeholder 5"/>
          <p:cNvSpPr>
            <a:spLocks noGrp="1"/>
          </p:cNvSpPr>
          <p:nvPr>
            <p:ph type="sldNum" sz="quarter" idx="4"/>
          </p:nvPr>
        </p:nvSpPr>
        <p:spPr>
          <a:xfrm>
            <a:off x="8590435" y="6450613"/>
            <a:ext cx="437545" cy="365122"/>
          </a:xfrm>
          <a:prstGeom prst="rect">
            <a:avLst/>
          </a:prstGeom>
        </p:spPr>
        <p:txBody>
          <a:bodyPr vert="horz" lIns="80155" tIns="40078" rIns="80155" bIns="40078" rtlCol="0" anchor="ctr"/>
          <a:lstStyle>
            <a:lvl1pPr algn="r">
              <a:defRPr sz="800" b="0" i="0">
                <a:solidFill>
                  <a:schemeClr val="tx1"/>
                </a:solidFill>
                <a:latin typeface="Arial" panose="020B0604020202020204" pitchFamily="34" charset="0"/>
                <a:cs typeface="Arial" panose="020B0604020202020204" pitchFamily="34" charset="0"/>
              </a:defRPr>
            </a:lvl1pPr>
          </a:lstStyle>
          <a:p>
            <a:pPr defTabSz="400777"/>
            <a:fld id="{390D934C-17C0-F942-83D7-3A43A08F4E4B}" type="slidenum">
              <a:rPr lang="fr-FR" smtClean="0">
                <a:solidFill>
                  <a:prstClr val="black"/>
                </a:solidFill>
              </a:rPr>
              <a:pPr defTabSz="400777"/>
              <a:t>‹N°›</a:t>
            </a:fld>
            <a:endParaRPr lang="fr-FR">
              <a:solidFill>
                <a:prstClr val="black"/>
              </a:solidFill>
            </a:endParaRPr>
          </a:p>
        </p:txBody>
      </p:sp>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3971" y="148558"/>
            <a:ext cx="999934" cy="1065091"/>
          </a:xfrm>
          <a:prstGeom prst="rect">
            <a:avLst/>
          </a:prstGeom>
        </p:spPr>
      </p:pic>
      <p:sp>
        <p:nvSpPr>
          <p:cNvPr id="2" name="Rectangle 1"/>
          <p:cNvSpPr/>
          <p:nvPr userDrawn="1"/>
        </p:nvSpPr>
        <p:spPr>
          <a:xfrm>
            <a:off x="0" y="-26214"/>
            <a:ext cx="684000" cy="6912000"/>
          </a:xfrm>
          <a:prstGeom prst="rect">
            <a:avLst/>
          </a:prstGeom>
          <a:solidFill>
            <a:srgbClr val="4F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userDrawn="1"/>
        </p:nvSpPr>
        <p:spPr bwMode="gray">
          <a:xfrm>
            <a:off x="1307548" y="6505266"/>
            <a:ext cx="970137"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0070C0"/>
                </a:solidFill>
                <a:effectLst/>
                <a:uLnTx/>
                <a:uFillTx/>
                <a:latin typeface="Agency FB" panose="020B0503020202020204" pitchFamily="34" charset="0"/>
                <a:ea typeface="ＭＳ Ｐゴシック" pitchFamily="34" charset="-128"/>
                <a:cs typeface="Calibri" panose="020F0502020204030204" pitchFamily="34" charset="0"/>
              </a:rPr>
              <a:t>International</a:t>
            </a:r>
          </a:p>
        </p:txBody>
      </p:sp>
      <p:grpSp>
        <p:nvGrpSpPr>
          <p:cNvPr id="11" name="Groupe 10"/>
          <p:cNvGrpSpPr/>
          <p:nvPr userDrawn="1"/>
        </p:nvGrpSpPr>
        <p:grpSpPr>
          <a:xfrm>
            <a:off x="67546" y="260648"/>
            <a:ext cx="548908" cy="549530"/>
            <a:chOff x="5262791" y="2220915"/>
            <a:chExt cx="1542574" cy="1544320"/>
          </a:xfrm>
        </p:grpSpPr>
        <p:sp>
          <p:nvSpPr>
            <p:cNvPr id="12" name="Ellipse 11"/>
            <p:cNvSpPr/>
            <p:nvPr userDrawn="1"/>
          </p:nvSpPr>
          <p:spPr>
            <a:xfrm>
              <a:off x="5262791" y="2220915"/>
              <a:ext cx="1542574" cy="154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 xmlns:a16="http://schemas.microsoft.com/office/drawing/2014/main" id="{AF2711D1-C9BB-844E-B71D-9C0AC583C469}"/>
                </a:ext>
              </a:extLst>
            </p:cNvPr>
            <p:cNvPicPr>
              <a:picLocks noChangeAspect="1"/>
            </p:cNvPicPr>
            <p:nvPr/>
          </p:nvPicPr>
          <p:blipFill>
            <a:blip r:embed="rId8">
              <a:alphaModFix/>
            </a:blip>
            <a:stretch>
              <a:fillRect/>
            </a:stretch>
          </p:blipFill>
          <p:spPr>
            <a:xfrm>
              <a:off x="5475556" y="2573701"/>
              <a:ext cx="1117044" cy="893635"/>
            </a:xfrm>
            <a:prstGeom prst="rect">
              <a:avLst/>
            </a:prstGeom>
          </p:spPr>
        </p:pic>
      </p:grpSp>
      <p:cxnSp>
        <p:nvCxnSpPr>
          <p:cNvPr id="15" name="Connecteur droit 14"/>
          <p:cNvCxnSpPr/>
          <p:nvPr userDrawn="1"/>
        </p:nvCxnSpPr>
        <p:spPr>
          <a:xfrm>
            <a:off x="8460432" y="6505266"/>
            <a:ext cx="0" cy="239681"/>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bwMode="gray">
          <a:xfrm>
            <a:off x="7144768" y="6505266"/>
            <a:ext cx="1266693" cy="307777"/>
          </a:xfrm>
          <a:prstGeom prst="rect">
            <a:avLst/>
          </a:prstGeom>
          <a:noFill/>
        </p:spPr>
        <p:txBody>
          <a:bodyPr wrap="none" rtlCol="0">
            <a:spAutoFit/>
          </a:bodyPr>
          <a:lstStyle/>
          <a:p>
            <a:pPr defTabSz="457200" fontAlgn="base">
              <a:spcBef>
                <a:spcPct val="0"/>
              </a:spcBef>
              <a:spcAft>
                <a:spcPct val="0"/>
              </a:spcAft>
            </a:pPr>
            <a:r>
              <a:rPr lang="fr-FR" sz="1400" b="1">
                <a:solidFill>
                  <a:schemeClr val="tx1"/>
                </a:solidFill>
                <a:latin typeface="Agency FB" panose="020B0503020202020204" pitchFamily="34" charset="0"/>
                <a:ea typeface="ＭＳ Ｐゴシック" pitchFamily="34" charset="-128"/>
                <a:cs typeface="Calibri" panose="020F0502020204030204" pitchFamily="34" charset="0"/>
              </a:rPr>
              <a:t>NOM DE L’ATELIER</a:t>
            </a:r>
          </a:p>
        </p:txBody>
      </p:sp>
    </p:spTree>
    <p:extLst>
      <p:ext uri="{BB962C8B-B14F-4D97-AF65-F5344CB8AC3E}">
        <p14:creationId xmlns:p14="http://schemas.microsoft.com/office/powerpoint/2010/main" val="4284326215"/>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91" r:id="rId3"/>
    <p:sldLayoutId id="2147483692" r:id="rId4"/>
  </p:sldLayoutIdLst>
  <p:hf sldNum="0" hdr="0" ftr="0"/>
  <p:txStyles>
    <p:titleStyle>
      <a:lvl1pPr algn="ctr" defTabSz="801555" rtl="0" eaLnBrk="1" latinLnBrk="0" hangingPunct="1">
        <a:spcBef>
          <a:spcPct val="0"/>
        </a:spcBef>
        <a:buNone/>
        <a:defRPr sz="3900" kern="1200">
          <a:solidFill>
            <a:schemeClr val="tx1"/>
          </a:solidFill>
          <a:latin typeface="+mj-lt"/>
          <a:ea typeface="+mj-ea"/>
          <a:cs typeface="+mj-cs"/>
        </a:defRPr>
      </a:lvl1pPr>
    </p:titleStyle>
    <p:bodyStyle>
      <a:lvl1pPr marL="300583" indent="-300583" algn="l" defTabSz="8015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1264" indent="-250486" algn="l" defTabSz="80155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1944" indent="-200389" algn="l" defTabSz="80155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2722"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3500"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4277"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5054"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5833"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6611" indent="-200389" algn="l" defTabSz="80155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801555" rtl="0" eaLnBrk="1" latinLnBrk="0" hangingPunct="1">
        <a:defRPr sz="1600" kern="1200">
          <a:solidFill>
            <a:schemeClr val="tx1"/>
          </a:solidFill>
          <a:latin typeface="+mn-lt"/>
          <a:ea typeface="+mn-ea"/>
          <a:cs typeface="+mn-cs"/>
        </a:defRPr>
      </a:lvl1pPr>
      <a:lvl2pPr marL="400777" algn="l" defTabSz="801555" rtl="0" eaLnBrk="1" latinLnBrk="0" hangingPunct="1">
        <a:defRPr sz="1600" kern="1200">
          <a:solidFill>
            <a:schemeClr val="tx1"/>
          </a:solidFill>
          <a:latin typeface="+mn-lt"/>
          <a:ea typeface="+mn-ea"/>
          <a:cs typeface="+mn-cs"/>
        </a:defRPr>
      </a:lvl2pPr>
      <a:lvl3pPr marL="801555" algn="l" defTabSz="801555" rtl="0" eaLnBrk="1" latinLnBrk="0" hangingPunct="1">
        <a:defRPr sz="1600" kern="1200">
          <a:solidFill>
            <a:schemeClr val="tx1"/>
          </a:solidFill>
          <a:latin typeface="+mn-lt"/>
          <a:ea typeface="+mn-ea"/>
          <a:cs typeface="+mn-cs"/>
        </a:defRPr>
      </a:lvl3pPr>
      <a:lvl4pPr marL="1202334" algn="l" defTabSz="801555" rtl="0" eaLnBrk="1" latinLnBrk="0" hangingPunct="1">
        <a:defRPr sz="1600" kern="1200">
          <a:solidFill>
            <a:schemeClr val="tx1"/>
          </a:solidFill>
          <a:latin typeface="+mn-lt"/>
          <a:ea typeface="+mn-ea"/>
          <a:cs typeface="+mn-cs"/>
        </a:defRPr>
      </a:lvl4pPr>
      <a:lvl5pPr marL="1603111" algn="l" defTabSz="801555" rtl="0" eaLnBrk="1" latinLnBrk="0" hangingPunct="1">
        <a:defRPr sz="1600" kern="1200">
          <a:solidFill>
            <a:schemeClr val="tx1"/>
          </a:solidFill>
          <a:latin typeface="+mn-lt"/>
          <a:ea typeface="+mn-ea"/>
          <a:cs typeface="+mn-cs"/>
        </a:defRPr>
      </a:lvl5pPr>
      <a:lvl6pPr marL="2003888" algn="l" defTabSz="801555" rtl="0" eaLnBrk="1" latinLnBrk="0" hangingPunct="1">
        <a:defRPr sz="1600" kern="1200">
          <a:solidFill>
            <a:schemeClr val="tx1"/>
          </a:solidFill>
          <a:latin typeface="+mn-lt"/>
          <a:ea typeface="+mn-ea"/>
          <a:cs typeface="+mn-cs"/>
        </a:defRPr>
      </a:lvl6pPr>
      <a:lvl7pPr marL="2404665" algn="l" defTabSz="801555" rtl="0" eaLnBrk="1" latinLnBrk="0" hangingPunct="1">
        <a:defRPr sz="1600" kern="1200">
          <a:solidFill>
            <a:schemeClr val="tx1"/>
          </a:solidFill>
          <a:latin typeface="+mn-lt"/>
          <a:ea typeface="+mn-ea"/>
          <a:cs typeface="+mn-cs"/>
        </a:defRPr>
      </a:lvl7pPr>
      <a:lvl8pPr marL="2805444" algn="l" defTabSz="801555" rtl="0" eaLnBrk="1" latinLnBrk="0" hangingPunct="1">
        <a:defRPr sz="1600" kern="1200">
          <a:solidFill>
            <a:schemeClr val="tx1"/>
          </a:solidFill>
          <a:latin typeface="+mn-lt"/>
          <a:ea typeface="+mn-ea"/>
          <a:cs typeface="+mn-cs"/>
        </a:defRPr>
      </a:lvl8pPr>
      <a:lvl9pPr marL="3206222" algn="l" defTabSz="801555"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9" descr="logo pole emploi"/>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gray">
          <a:xfrm>
            <a:off x="4313237" y="6373813"/>
            <a:ext cx="517525" cy="4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429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0" r:id="rId4"/>
    <p:sldLayoutId id="2147483689"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uppo 5">
            <a:extLst>
              <a:ext uri="{FF2B5EF4-FFF2-40B4-BE49-F238E27FC236}">
                <a16:creationId xmlns="" xmlns:a16="http://schemas.microsoft.com/office/drawing/2014/main" id="{194974A8-5983-464C-BCEB-115F3BF80AE0}"/>
              </a:ext>
            </a:extLst>
          </p:cNvPr>
          <p:cNvGrpSpPr/>
          <p:nvPr userDrawn="1"/>
        </p:nvGrpSpPr>
        <p:grpSpPr>
          <a:xfrm>
            <a:off x="7454" y="9939"/>
            <a:ext cx="9144000" cy="6860172"/>
            <a:chOff x="0" y="9939"/>
            <a:chExt cx="12192000" cy="6860172"/>
          </a:xfrm>
        </p:grpSpPr>
        <p:pic>
          <p:nvPicPr>
            <p:cNvPr id="7" name="Immagine 6">
              <a:extLst>
                <a:ext uri="{FF2B5EF4-FFF2-40B4-BE49-F238E27FC236}">
                  <a16:creationId xmlns="" xmlns:a16="http://schemas.microsoft.com/office/drawing/2014/main" id="{7F52F74C-871D-6B42-889B-DF9261864A30}"/>
                </a:ext>
              </a:extLst>
            </p:cNvPr>
            <p:cNvPicPr>
              <a:picLocks noChangeAspect="1"/>
            </p:cNvPicPr>
            <p:nvPr userDrawn="1"/>
          </p:nvPicPr>
          <p:blipFill>
            <a:blip r:embed="rId3"/>
            <a:srcRect/>
            <a:stretch/>
          </p:blipFill>
          <p:spPr>
            <a:xfrm>
              <a:off x="0" y="9939"/>
              <a:ext cx="12192000" cy="6848061"/>
            </a:xfrm>
            <a:prstGeom prst="rect">
              <a:avLst/>
            </a:prstGeom>
          </p:spPr>
        </p:pic>
        <p:sp>
          <p:nvSpPr>
            <p:cNvPr id="5" name="Rettangolo 4">
              <a:extLst>
                <a:ext uri="{FF2B5EF4-FFF2-40B4-BE49-F238E27FC236}">
                  <a16:creationId xmlns="" xmlns:a16="http://schemas.microsoft.com/office/drawing/2014/main" id="{2217EE4D-FA40-E441-92E7-4803E84C94A8}"/>
                </a:ext>
              </a:extLst>
            </p:cNvPr>
            <p:cNvSpPr/>
            <p:nvPr userDrawn="1"/>
          </p:nvSpPr>
          <p:spPr>
            <a:xfrm>
              <a:off x="5436704" y="6824392"/>
              <a:ext cx="1321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prstClr val="white"/>
                </a:solidFill>
              </a:endParaRPr>
            </a:p>
          </p:txBody>
        </p:sp>
      </p:grpSp>
      <p:sp>
        <p:nvSpPr>
          <p:cNvPr id="2" name="Segnaposto titolo 1">
            <a:extLst>
              <a:ext uri="{FF2B5EF4-FFF2-40B4-BE49-F238E27FC236}">
                <a16:creationId xmlns="" xmlns:a16="http://schemas.microsoft.com/office/drawing/2014/main" id="{3C8CF680-2DF9-9640-ACBD-F858CFCEC40A}"/>
              </a:ext>
            </a:extLst>
          </p:cNvPr>
          <p:cNvSpPr>
            <a:spLocks noGrp="1"/>
          </p:cNvSpPr>
          <p:nvPr>
            <p:ph type="title"/>
          </p:nvPr>
        </p:nvSpPr>
        <p:spPr>
          <a:xfrm>
            <a:off x="628650" y="887641"/>
            <a:ext cx="7886700" cy="1325563"/>
          </a:xfrm>
          <a:prstGeom prst="rect">
            <a:avLst/>
          </a:prstGeom>
        </p:spPr>
        <p:txBody>
          <a:bodyPr vert="horz" lIns="91440" tIns="45720" rIns="91440" bIns="45720" rtlCol="0" anchor="ctr">
            <a:normAutofit/>
          </a:bodyPr>
          <a:lstStyle/>
          <a:p>
            <a:r>
              <a:rPr lang="it-IT"/>
              <a:t>Fare clic per modificare il titolo della presentazione</a:t>
            </a:r>
          </a:p>
        </p:txBody>
      </p:sp>
      <p:sp>
        <p:nvSpPr>
          <p:cNvPr id="3" name="Segnaposto testo 2">
            <a:extLst>
              <a:ext uri="{FF2B5EF4-FFF2-40B4-BE49-F238E27FC236}">
                <a16:creationId xmlns="" xmlns:a16="http://schemas.microsoft.com/office/drawing/2014/main" id="{B2F2B09B-E5B8-9B46-89BA-AA752EFBD927}"/>
              </a:ext>
            </a:extLst>
          </p:cNvPr>
          <p:cNvSpPr>
            <a:spLocks noGrp="1"/>
          </p:cNvSpPr>
          <p:nvPr>
            <p:ph type="body" idx="1"/>
          </p:nvPr>
        </p:nvSpPr>
        <p:spPr>
          <a:xfrm>
            <a:off x="628650" y="2578328"/>
            <a:ext cx="7886700" cy="2292252"/>
          </a:xfrm>
          <a:prstGeom prst="rect">
            <a:avLst/>
          </a:prstGeom>
        </p:spPr>
        <p:txBody>
          <a:bodyPr vert="horz" lIns="91440" tIns="45720" rIns="91440" bIns="45720" rtlCol="0">
            <a:normAutofit/>
          </a:bodyPr>
          <a:lstStyle/>
          <a:p>
            <a:pPr lvl="0"/>
            <a:r>
              <a:rPr lang="it-IT"/>
              <a:t>Fare clic per modificare il sottotitolo</a:t>
            </a:r>
          </a:p>
        </p:txBody>
      </p:sp>
      <p:pic>
        <p:nvPicPr>
          <p:cNvPr id="9" name="Immagine 8">
            <a:extLst>
              <a:ext uri="{FF2B5EF4-FFF2-40B4-BE49-F238E27FC236}">
                <a16:creationId xmlns="" xmlns:a16="http://schemas.microsoft.com/office/drawing/2014/main" id="{F9FCD9D8-AABF-0443-A0F2-2C1D4CC9BE80}"/>
              </a:ext>
            </a:extLst>
          </p:cNvPr>
          <p:cNvPicPr>
            <a:picLocks noChangeAspect="1"/>
          </p:cNvPicPr>
          <p:nvPr userDrawn="1"/>
        </p:nvPicPr>
        <p:blipFill>
          <a:blip r:embed="rId4"/>
          <a:stretch>
            <a:fillRect/>
          </a:stretch>
        </p:blipFill>
        <p:spPr>
          <a:xfrm>
            <a:off x="0" y="0"/>
            <a:ext cx="2152650" cy="2870200"/>
          </a:xfrm>
          <a:prstGeom prst="rect">
            <a:avLst/>
          </a:prstGeom>
        </p:spPr>
      </p:pic>
      <p:pic>
        <p:nvPicPr>
          <p:cNvPr id="12" name="Immagine 11">
            <a:extLst>
              <a:ext uri="{FF2B5EF4-FFF2-40B4-BE49-F238E27FC236}">
                <a16:creationId xmlns="" xmlns:a16="http://schemas.microsoft.com/office/drawing/2014/main" id="{97239405-C7BB-8347-8BC3-05B26DCBFE49}"/>
              </a:ext>
            </a:extLst>
          </p:cNvPr>
          <p:cNvPicPr>
            <a:picLocks noChangeAspect="1"/>
          </p:cNvPicPr>
          <p:nvPr userDrawn="1"/>
        </p:nvPicPr>
        <p:blipFill>
          <a:blip r:embed="rId5"/>
          <a:stretch>
            <a:fillRect/>
          </a:stretch>
        </p:blipFill>
        <p:spPr>
          <a:xfrm>
            <a:off x="3269729" y="6218143"/>
            <a:ext cx="796784" cy="628585"/>
          </a:xfrm>
          <a:prstGeom prst="rect">
            <a:avLst/>
          </a:prstGeom>
        </p:spPr>
      </p:pic>
      <p:pic>
        <p:nvPicPr>
          <p:cNvPr id="13" name="Immagine 12">
            <a:extLst>
              <a:ext uri="{FF2B5EF4-FFF2-40B4-BE49-F238E27FC236}">
                <a16:creationId xmlns="" xmlns:a16="http://schemas.microsoft.com/office/drawing/2014/main" id="{C98D1FDF-D875-3146-A31F-A1EBFF1220A6}"/>
              </a:ext>
            </a:extLst>
          </p:cNvPr>
          <p:cNvPicPr>
            <a:picLocks noChangeAspect="1"/>
          </p:cNvPicPr>
          <p:nvPr userDrawn="1"/>
        </p:nvPicPr>
        <p:blipFill>
          <a:blip r:embed="rId6"/>
          <a:srcRect/>
          <a:stretch/>
        </p:blipFill>
        <p:spPr>
          <a:xfrm>
            <a:off x="4177636" y="6303631"/>
            <a:ext cx="1833671" cy="587715"/>
          </a:xfrm>
          <a:prstGeom prst="rect">
            <a:avLst/>
          </a:prstGeom>
        </p:spPr>
      </p:pic>
      <p:pic>
        <p:nvPicPr>
          <p:cNvPr id="14" name="Imag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10460" y="6236840"/>
            <a:ext cx="597089" cy="721296"/>
          </a:xfrm>
          <a:prstGeom prst="rect">
            <a:avLst/>
          </a:prstGeom>
        </p:spPr>
      </p:pic>
      <p:pic>
        <p:nvPicPr>
          <p:cNvPr id="15" name="Image 1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695111" y="6186384"/>
            <a:ext cx="1832676" cy="771753"/>
          </a:xfrm>
          <a:prstGeom prst="rect">
            <a:avLst/>
          </a:prstGeom>
        </p:spPr>
      </p:pic>
    </p:spTree>
    <p:extLst>
      <p:ext uri="{BB962C8B-B14F-4D97-AF65-F5344CB8AC3E}">
        <p14:creationId xmlns:p14="http://schemas.microsoft.com/office/powerpoint/2010/main" val="1100018752"/>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685800" rtl="0" eaLnBrk="1" latinLnBrk="0" hangingPunct="1">
        <a:lnSpc>
          <a:spcPct val="90000"/>
        </a:lnSpc>
        <a:spcBef>
          <a:spcPct val="0"/>
        </a:spcBef>
        <a:buNone/>
        <a:defRPr sz="3300" b="1" i="0" kern="1200">
          <a:solidFill>
            <a:schemeClr val="bg1"/>
          </a:solidFill>
          <a:latin typeface="Segoe UI" panose="020B0502040204020203" pitchFamily="34" charset="0"/>
          <a:ea typeface="Open Sans ExtraBold" panose="020B0606030504020204" pitchFamily="34" charset="0"/>
          <a:cs typeface="Segoe UI" panose="020B0502040204020203"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0" i="1" kern="1200">
          <a:solidFill>
            <a:schemeClr val="bg1"/>
          </a:solidFill>
          <a:latin typeface="Segoe UI" panose="020B0502040204020203" pitchFamily="34" charset="0"/>
          <a:ea typeface="Open Sans" panose="020B0606030504020204" pitchFamily="34" charset="0"/>
          <a:cs typeface="Segoe UI" panose="020B0502040204020203"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mailto:emi1@pole-emploi.fr" TargetMode="Externa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hyperlink" Target="https://statistiques.pole-emploi.org/offres/offrespub/20779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4987" y="5457462"/>
            <a:ext cx="8400534" cy="720080"/>
          </a:xfrm>
        </p:spPr>
        <p:txBody>
          <a:bodyPr lIns="91440" tIns="45720" rIns="91440" bIns="45720" anchor="t"/>
          <a:lstStyle/>
          <a:p>
            <a:r>
              <a:rPr lang="fr-FR" sz="2400" i="1">
                <a:solidFill>
                  <a:srgbClr val="002060"/>
                </a:solidFill>
              </a:rPr>
              <a:t>Equipe mobilité internationale Pole emploi</a:t>
            </a:r>
            <a:endParaRPr lang="fr-FR" sz="2400">
              <a:solidFill>
                <a:srgbClr val="002060"/>
              </a:solidFill>
              <a:cs typeface="Calibri"/>
            </a:endParaRPr>
          </a:p>
        </p:txBody>
      </p:sp>
      <p:sp>
        <p:nvSpPr>
          <p:cNvPr id="6" name="Titre 1"/>
          <p:cNvSpPr txBox="1">
            <a:spLocks/>
          </p:cNvSpPr>
          <p:nvPr/>
        </p:nvSpPr>
        <p:spPr>
          <a:xfrm>
            <a:off x="417141" y="786475"/>
            <a:ext cx="9048515" cy="2482338"/>
          </a:xfrm>
          <a:prstGeom prst="rect">
            <a:avLst/>
          </a:prstGeom>
        </p:spPr>
        <p:txBody>
          <a:bodyPr lIns="91440" tIns="45720" rIns="91440" bIns="45720" anchor="t"/>
          <a:lstStyle>
            <a:lvl1pPr algn="ctr" defTabSz="801555" rtl="0" eaLnBrk="1" latinLnBrk="0" hangingPunct="1">
              <a:spcBef>
                <a:spcPct val="0"/>
              </a:spcBef>
              <a:buNone/>
              <a:defRPr sz="3900" kern="1200">
                <a:solidFill>
                  <a:schemeClr val="tx1"/>
                </a:solidFill>
                <a:latin typeface="+mj-lt"/>
                <a:ea typeface="+mj-ea"/>
                <a:cs typeface="+mj-cs"/>
              </a:defRPr>
            </a:lvl1pPr>
          </a:lstStyle>
          <a:p>
            <a:r>
              <a:rPr lang="fr-FR" b="1">
                <a:solidFill>
                  <a:srgbClr val="002060"/>
                </a:solidFill>
              </a:rPr>
              <a:t>Vivre et travailler </a:t>
            </a:r>
            <a:endParaRPr lang="fr-FR"/>
          </a:p>
          <a:p>
            <a:r>
              <a:rPr lang="fr-FR" b="1">
                <a:solidFill>
                  <a:srgbClr val="002060"/>
                </a:solidFill>
              </a:rPr>
              <a:t>dans les métiers du numérique </a:t>
            </a:r>
            <a:endParaRPr lang="fr-FR">
              <a:solidFill>
                <a:srgbClr val="000000"/>
              </a:solidFill>
            </a:endParaRPr>
          </a:p>
          <a:p>
            <a:r>
              <a:rPr lang="fr-FR" b="1">
                <a:solidFill>
                  <a:srgbClr val="002060"/>
                </a:solidFill>
              </a:rPr>
              <a:t>en Europe et à l'international</a:t>
            </a:r>
            <a:endParaRPr lang="fr-FR" b="1">
              <a:solidFill>
                <a:srgbClr val="002060"/>
              </a:solidFill>
              <a:cs typeface="Calibri"/>
            </a:endParaRPr>
          </a:p>
          <a:p>
            <a:endParaRPr lang="fr-FR" b="1">
              <a:solidFill>
                <a:srgbClr val="002060"/>
              </a:solidFill>
              <a:cs typeface="Calibri"/>
            </a:endParaRPr>
          </a:p>
        </p:txBody>
      </p:sp>
      <p:sp>
        <p:nvSpPr>
          <p:cNvPr id="3" name="ZoneTexte 2"/>
          <p:cNvSpPr txBox="1"/>
          <p:nvPr/>
        </p:nvSpPr>
        <p:spPr>
          <a:xfrm>
            <a:off x="7029450" y="6438900"/>
            <a:ext cx="1581150" cy="369332"/>
          </a:xfrm>
          <a:prstGeom prst="rect">
            <a:avLst/>
          </a:prstGeom>
          <a:solidFill>
            <a:schemeClr val="bg1"/>
          </a:solidFill>
        </p:spPr>
        <p:txBody>
          <a:bodyPr wrap="square" rtlCol="0">
            <a:spAutoFit/>
          </a:bodyPr>
          <a:lstStyle/>
          <a:p>
            <a:endParaRPr lang="fr-FR"/>
          </a:p>
        </p:txBody>
      </p:sp>
      <p:pic>
        <p:nvPicPr>
          <p:cNvPr id="4" name="Image 6">
            <a:extLst>
              <a:ext uri="{FF2B5EF4-FFF2-40B4-BE49-F238E27FC236}">
                <a16:creationId xmlns="" xmlns:a16="http://schemas.microsoft.com/office/drawing/2014/main" id="{E570016D-D702-E32B-90CB-1A98ADBD5767}"/>
              </a:ext>
            </a:extLst>
          </p:cNvPr>
          <p:cNvPicPr>
            <a:picLocks noChangeAspect="1"/>
          </p:cNvPicPr>
          <p:nvPr/>
        </p:nvPicPr>
        <p:blipFill>
          <a:blip r:embed="rId3"/>
          <a:stretch>
            <a:fillRect/>
          </a:stretch>
        </p:blipFill>
        <p:spPr>
          <a:xfrm>
            <a:off x="7518452" y="167763"/>
            <a:ext cx="1628775" cy="1028700"/>
          </a:xfrm>
          <a:prstGeom prst="rect">
            <a:avLst/>
          </a:prstGeom>
        </p:spPr>
      </p:pic>
      <p:sp>
        <p:nvSpPr>
          <p:cNvPr id="7" name="object 15">
            <a:extLst>
              <a:ext uri="{FF2B5EF4-FFF2-40B4-BE49-F238E27FC236}">
                <a16:creationId xmlns="" xmlns:a16="http://schemas.microsoft.com/office/drawing/2014/main" id="{50465A14-2895-52F1-F68B-A8A8552682F1}"/>
              </a:ext>
            </a:extLst>
          </p:cNvPr>
          <p:cNvSpPr/>
          <p:nvPr/>
        </p:nvSpPr>
        <p:spPr>
          <a:xfrm>
            <a:off x="2722502" y="3272798"/>
            <a:ext cx="4389120" cy="1851660"/>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 name="Image 7" descr="Une image contenant texte&#10;&#10;Description générée automatiquement">
            <a:extLst>
              <a:ext uri="{FF2B5EF4-FFF2-40B4-BE49-F238E27FC236}">
                <a16:creationId xmlns="" xmlns:a16="http://schemas.microsoft.com/office/drawing/2014/main" id="{2E8F2509-0976-C0A2-FDDE-7FF7782FAC79}"/>
              </a:ext>
            </a:extLst>
          </p:cNvPr>
          <p:cNvPicPr>
            <a:picLocks noChangeAspect="1"/>
          </p:cNvPicPr>
          <p:nvPr/>
        </p:nvPicPr>
        <p:blipFill>
          <a:blip r:embed="rId5"/>
          <a:stretch>
            <a:fillRect/>
          </a:stretch>
        </p:blipFill>
        <p:spPr>
          <a:xfrm>
            <a:off x="6396662" y="6110053"/>
            <a:ext cx="2743200" cy="658039"/>
          </a:xfrm>
          <a:prstGeom prst="rect">
            <a:avLst/>
          </a:prstGeom>
        </p:spPr>
      </p:pic>
    </p:spTree>
    <p:extLst>
      <p:ext uri="{BB962C8B-B14F-4D97-AF65-F5344CB8AC3E}">
        <p14:creationId xmlns:p14="http://schemas.microsoft.com/office/powerpoint/2010/main" val="213534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7">
            <a:extLst>
              <a:ext uri="{FF2B5EF4-FFF2-40B4-BE49-F238E27FC236}">
                <a16:creationId xmlns="" xmlns:a16="http://schemas.microsoft.com/office/drawing/2014/main" id="{995CE66A-7C52-C5F8-412B-83E0BED8B8FE}"/>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9" name="ZoneTexte 18"/>
          <p:cNvSpPr txBox="1"/>
          <p:nvPr/>
        </p:nvSpPr>
        <p:spPr>
          <a:xfrm>
            <a:off x="7166083" y="6438900"/>
            <a:ext cx="1581150" cy="369332"/>
          </a:xfrm>
          <a:prstGeom prst="rect">
            <a:avLst/>
          </a:prstGeom>
          <a:solidFill>
            <a:schemeClr val="bg1"/>
          </a:solidFill>
        </p:spPr>
        <p:txBody>
          <a:bodyPr wrap="square" rtlCol="0">
            <a:spAutoFit/>
          </a:bodyPr>
          <a:lstStyle/>
          <a:p>
            <a:endParaRPr lang="fr-FR"/>
          </a:p>
        </p:txBody>
      </p:sp>
      <p:pic>
        <p:nvPicPr>
          <p:cNvPr id="8" name="Image 11">
            <a:extLst>
              <a:ext uri="{FF2B5EF4-FFF2-40B4-BE49-F238E27FC236}">
                <a16:creationId xmlns="" xmlns:a16="http://schemas.microsoft.com/office/drawing/2014/main" id="{D85F4D67-F8E1-72B2-0165-20DE14A65DFC}"/>
              </a:ext>
            </a:extLst>
          </p:cNvPr>
          <p:cNvPicPr>
            <a:picLocks noChangeAspect="1"/>
          </p:cNvPicPr>
          <p:nvPr/>
        </p:nvPicPr>
        <p:blipFill>
          <a:blip r:embed="rId3"/>
          <a:stretch>
            <a:fillRect/>
          </a:stretch>
        </p:blipFill>
        <p:spPr>
          <a:xfrm>
            <a:off x="7762722" y="77889"/>
            <a:ext cx="1343025" cy="1171575"/>
          </a:xfrm>
          <a:prstGeom prst="rect">
            <a:avLst/>
          </a:prstGeom>
        </p:spPr>
      </p:pic>
      <p:sp>
        <p:nvSpPr>
          <p:cNvPr id="20" name="Titre 1">
            <a:extLst>
              <a:ext uri="{FF2B5EF4-FFF2-40B4-BE49-F238E27FC236}">
                <a16:creationId xmlns="" xmlns:a16="http://schemas.microsoft.com/office/drawing/2014/main" id="{EF1A8C21-C7BB-C234-4AA6-5B000D335A6D}"/>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Les métiers qui recrutent</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3" name="object 3">
            <a:extLst>
              <a:ext uri="{FF2B5EF4-FFF2-40B4-BE49-F238E27FC236}">
                <a16:creationId xmlns="" xmlns:a16="http://schemas.microsoft.com/office/drawing/2014/main" id="{F9ED9DD8-1F45-0B11-2E10-58A337EA2A02}"/>
              </a:ext>
            </a:extLst>
          </p:cNvPr>
          <p:cNvSpPr txBox="1"/>
          <p:nvPr/>
        </p:nvSpPr>
        <p:spPr>
          <a:xfrm>
            <a:off x="1069289" y="1622415"/>
            <a:ext cx="7886884" cy="3504164"/>
          </a:xfrm>
          <a:prstGeom prst="rect">
            <a:avLst/>
          </a:prstGeom>
        </p:spPr>
        <p:txBody>
          <a:bodyPr vert="horz" wrap="square" lIns="0" tIns="10477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indent="-171450">
              <a:lnSpc>
                <a:spcPct val="100000"/>
              </a:lnSpc>
              <a:spcBef>
                <a:spcPts val="825"/>
              </a:spcBef>
              <a:buFont typeface="Arial"/>
              <a:buChar char="•"/>
              <a:tabLst>
                <a:tab pos="354965" algn="l"/>
              </a:tabLst>
            </a:pPr>
            <a:r>
              <a:rPr spc="-5" dirty="0">
                <a:solidFill>
                  <a:srgbClr val="002060"/>
                </a:solidFill>
                <a:latin typeface="Calibri"/>
                <a:cs typeface="Trebuchet MS"/>
              </a:rPr>
              <a:t>Programmeur développeur 20000</a:t>
            </a:r>
            <a:r>
              <a:rPr spc="-25" dirty="0">
                <a:solidFill>
                  <a:srgbClr val="002060"/>
                </a:solidFill>
                <a:latin typeface="Calibri"/>
                <a:cs typeface="Trebuchet MS"/>
              </a:rPr>
              <a:t> </a:t>
            </a:r>
            <a:r>
              <a:rPr dirty="0">
                <a:solidFill>
                  <a:srgbClr val="002060"/>
                </a:solidFill>
                <a:latin typeface="Calibri"/>
                <a:cs typeface="Trebuchet MS"/>
              </a:rPr>
              <a:t>offres</a:t>
            </a:r>
            <a:endParaRPr lang="fr-FR" dirty="0">
              <a:solidFill>
                <a:srgbClr val="002060"/>
              </a:solidFill>
              <a:latin typeface="Calibri"/>
              <a:cs typeface="Trebuchet MS"/>
            </a:endParaRPr>
          </a:p>
          <a:p>
            <a:pPr marL="12700">
              <a:spcBef>
                <a:spcPts val="735"/>
              </a:spcBef>
              <a:tabLst>
                <a:tab pos="354965" algn="l"/>
              </a:tabLst>
            </a:pPr>
            <a:r>
              <a:rPr lang="fr-FR" spc="-5" dirty="0">
                <a:solidFill>
                  <a:srgbClr val="002060"/>
                </a:solidFill>
                <a:latin typeface="Calibri"/>
                <a:cs typeface="Trebuchet MS"/>
              </a:rPr>
              <a:t> </a:t>
            </a:r>
            <a:r>
              <a:rPr spc="-5" dirty="0">
                <a:solidFill>
                  <a:srgbClr val="002060"/>
                </a:solidFill>
                <a:latin typeface="Calibri"/>
                <a:cs typeface="Trebuchet MS"/>
              </a:rPr>
              <a:t>+7.000 </a:t>
            </a:r>
            <a:r>
              <a:rPr dirty="0">
                <a:solidFill>
                  <a:srgbClr val="002060"/>
                </a:solidFill>
                <a:latin typeface="Calibri"/>
                <a:cs typeface="Trebuchet MS"/>
              </a:rPr>
              <a:t>OE </a:t>
            </a:r>
            <a:r>
              <a:rPr spc="-5" dirty="0" err="1">
                <a:solidFill>
                  <a:srgbClr val="002060"/>
                </a:solidFill>
                <a:latin typeface="Calibri"/>
                <a:cs typeface="Trebuchet MS"/>
              </a:rPr>
              <a:t>Allemagne</a:t>
            </a:r>
            <a:r>
              <a:rPr spc="-5" dirty="0">
                <a:solidFill>
                  <a:srgbClr val="002060"/>
                </a:solidFill>
                <a:latin typeface="Calibri"/>
                <a:cs typeface="Trebuchet MS"/>
              </a:rPr>
              <a:t>, 5000 Belgique, 2400 </a:t>
            </a:r>
            <a:r>
              <a:rPr dirty="0">
                <a:solidFill>
                  <a:srgbClr val="002060"/>
                </a:solidFill>
                <a:latin typeface="Calibri"/>
                <a:cs typeface="Trebuchet MS"/>
              </a:rPr>
              <a:t>France, </a:t>
            </a:r>
            <a:r>
              <a:rPr spc="-5" dirty="0">
                <a:solidFill>
                  <a:srgbClr val="002060"/>
                </a:solidFill>
                <a:latin typeface="Calibri"/>
                <a:cs typeface="Trebuchet MS"/>
              </a:rPr>
              <a:t>2000 </a:t>
            </a:r>
            <a:r>
              <a:rPr spc="-5" dirty="0" err="1">
                <a:solidFill>
                  <a:srgbClr val="002060"/>
                </a:solidFill>
                <a:latin typeface="Calibri"/>
                <a:cs typeface="Trebuchet MS"/>
              </a:rPr>
              <a:t>Suède</a:t>
            </a:r>
            <a:endParaRPr dirty="0" err="1">
              <a:solidFill>
                <a:srgbClr val="002060"/>
              </a:solidFill>
              <a:latin typeface="Calibri"/>
              <a:cs typeface="Trebuchet MS"/>
            </a:endParaRPr>
          </a:p>
          <a:p>
            <a:pPr marL="184150" indent="-171450">
              <a:buFont typeface="Arial"/>
              <a:buChar char="•"/>
              <a:tabLst>
                <a:tab pos="354965" algn="l"/>
              </a:tabLst>
            </a:pPr>
            <a:r>
              <a:rPr spc="-5" dirty="0" err="1">
                <a:solidFill>
                  <a:srgbClr val="002060"/>
                </a:solidFill>
                <a:latin typeface="Calibri"/>
                <a:cs typeface="Trebuchet MS"/>
              </a:rPr>
              <a:t>Informaticien</a:t>
            </a:r>
            <a:r>
              <a:rPr spc="-5" dirty="0">
                <a:solidFill>
                  <a:srgbClr val="002060"/>
                </a:solidFill>
                <a:latin typeface="Calibri"/>
                <a:cs typeface="Trebuchet MS"/>
              </a:rPr>
              <a:t> support </a:t>
            </a:r>
            <a:r>
              <a:rPr spc="-5" dirty="0" err="1">
                <a:solidFill>
                  <a:srgbClr val="002060"/>
                </a:solidFill>
                <a:latin typeface="Calibri"/>
                <a:cs typeface="Trebuchet MS"/>
              </a:rPr>
              <a:t>informatique</a:t>
            </a:r>
            <a:r>
              <a:rPr lang="fr-FR" spc="-5" dirty="0">
                <a:solidFill>
                  <a:srgbClr val="002060"/>
                </a:solidFill>
                <a:latin typeface="Calibri"/>
                <a:cs typeface="Trebuchet MS"/>
              </a:rPr>
              <a:t>: +</a:t>
            </a:r>
            <a:r>
              <a:rPr spc="-5" dirty="0">
                <a:solidFill>
                  <a:srgbClr val="002060"/>
                </a:solidFill>
                <a:latin typeface="Calibri"/>
                <a:cs typeface="Trebuchet MS"/>
              </a:rPr>
              <a:t>58000</a:t>
            </a:r>
            <a:endParaRPr dirty="0">
              <a:solidFill>
                <a:srgbClr val="002060"/>
              </a:solidFill>
              <a:latin typeface="Calibri"/>
              <a:cs typeface="Trebuchet MS"/>
            </a:endParaRPr>
          </a:p>
          <a:p>
            <a:pPr marL="12700">
              <a:spcBef>
                <a:spcPts val="730"/>
              </a:spcBef>
              <a:tabLst>
                <a:tab pos="354965" algn="l"/>
              </a:tabLst>
            </a:pPr>
            <a:r>
              <a:rPr lang="fr-FR" i="1" dirty="0">
                <a:solidFill>
                  <a:srgbClr val="002060"/>
                </a:solidFill>
                <a:latin typeface="Calibri"/>
                <a:cs typeface="Trebuchet MS"/>
              </a:rPr>
              <a:t> </a:t>
            </a:r>
            <a:r>
              <a:rPr i="1" dirty="0">
                <a:solidFill>
                  <a:srgbClr val="002060"/>
                </a:solidFill>
                <a:latin typeface="Calibri"/>
                <a:cs typeface="Trebuchet MS"/>
              </a:rPr>
              <a:t>+ </a:t>
            </a:r>
            <a:r>
              <a:rPr i="1" spc="-5" dirty="0">
                <a:solidFill>
                  <a:srgbClr val="002060"/>
                </a:solidFill>
                <a:latin typeface="Calibri"/>
                <a:cs typeface="Trebuchet MS"/>
              </a:rPr>
              <a:t>24000 Belgique,</a:t>
            </a:r>
            <a:r>
              <a:rPr i="1" dirty="0">
                <a:solidFill>
                  <a:srgbClr val="002060"/>
                </a:solidFill>
                <a:latin typeface="Calibri"/>
                <a:cs typeface="Trebuchet MS"/>
              </a:rPr>
              <a:t> </a:t>
            </a:r>
            <a:r>
              <a:rPr i="1" spc="-5" dirty="0">
                <a:solidFill>
                  <a:srgbClr val="002060"/>
                </a:solidFill>
                <a:latin typeface="Calibri"/>
                <a:cs typeface="Trebuchet MS"/>
              </a:rPr>
              <a:t>+14000 </a:t>
            </a:r>
            <a:r>
              <a:rPr i="1" spc="-5" dirty="0" err="1">
                <a:solidFill>
                  <a:srgbClr val="002060"/>
                </a:solidFill>
                <a:latin typeface="Calibri"/>
                <a:cs typeface="Trebuchet MS"/>
              </a:rPr>
              <a:t>Allemagne</a:t>
            </a:r>
            <a:r>
              <a:rPr i="1" spc="-5" dirty="0">
                <a:solidFill>
                  <a:srgbClr val="002060"/>
                </a:solidFill>
                <a:latin typeface="Calibri"/>
                <a:cs typeface="Trebuchet MS"/>
              </a:rPr>
              <a:t>, +8000 France, +3000</a:t>
            </a:r>
            <a:r>
              <a:rPr i="1" spc="20" dirty="0">
                <a:solidFill>
                  <a:srgbClr val="002060"/>
                </a:solidFill>
                <a:latin typeface="Calibri"/>
                <a:cs typeface="Trebuchet MS"/>
              </a:rPr>
              <a:t> </a:t>
            </a:r>
            <a:r>
              <a:rPr i="1" spc="-5" dirty="0" err="1">
                <a:solidFill>
                  <a:srgbClr val="002060"/>
                </a:solidFill>
                <a:latin typeface="Calibri"/>
                <a:cs typeface="Trebuchet MS"/>
              </a:rPr>
              <a:t>Suède</a:t>
            </a:r>
            <a:endParaRPr dirty="0" err="1">
              <a:solidFill>
                <a:srgbClr val="002060"/>
              </a:solidFill>
              <a:latin typeface="Calibri"/>
              <a:cs typeface="Trebuchet MS"/>
            </a:endParaRPr>
          </a:p>
          <a:p>
            <a:pPr marL="184150" indent="-171450">
              <a:spcBef>
                <a:spcPts val="5"/>
              </a:spcBef>
              <a:buFont typeface="Arial"/>
              <a:buChar char="•"/>
              <a:tabLst>
                <a:tab pos="354965" algn="l"/>
              </a:tabLst>
            </a:pPr>
            <a:r>
              <a:rPr spc="-5" dirty="0">
                <a:solidFill>
                  <a:srgbClr val="002060"/>
                </a:solidFill>
                <a:latin typeface="Calibri"/>
                <a:cs typeface="Trebuchet MS"/>
              </a:rPr>
              <a:t>Responsable réseaux </a:t>
            </a:r>
            <a:r>
              <a:rPr dirty="0">
                <a:solidFill>
                  <a:srgbClr val="002060"/>
                </a:solidFill>
                <a:latin typeface="Calibri"/>
                <a:cs typeface="Trebuchet MS"/>
              </a:rPr>
              <a:t>+ </a:t>
            </a:r>
            <a:r>
              <a:rPr spc="-5" dirty="0">
                <a:solidFill>
                  <a:srgbClr val="002060"/>
                </a:solidFill>
                <a:latin typeface="Calibri"/>
                <a:cs typeface="Trebuchet MS"/>
              </a:rPr>
              <a:t>15000</a:t>
            </a:r>
            <a:endParaRPr lang="fr-FR" dirty="0">
              <a:solidFill>
                <a:srgbClr val="002060"/>
              </a:solidFill>
              <a:latin typeface="Calibri"/>
              <a:cs typeface="Trebuchet MS"/>
            </a:endParaRPr>
          </a:p>
          <a:p>
            <a:pPr marL="12700">
              <a:spcBef>
                <a:spcPts val="730"/>
              </a:spcBef>
              <a:tabLst>
                <a:tab pos="354965" algn="l"/>
              </a:tabLst>
            </a:pPr>
            <a:r>
              <a:rPr lang="fr-FR" spc="-5" dirty="0">
                <a:solidFill>
                  <a:srgbClr val="002060"/>
                </a:solidFill>
                <a:latin typeface="Calibri"/>
                <a:cs typeface="Trebuchet MS"/>
              </a:rPr>
              <a:t> </a:t>
            </a:r>
            <a:r>
              <a:rPr spc="-5" dirty="0">
                <a:solidFill>
                  <a:srgbClr val="002060"/>
                </a:solidFill>
                <a:latin typeface="Calibri"/>
                <a:cs typeface="Trebuchet MS"/>
              </a:rPr>
              <a:t>+6000 Belgique, </a:t>
            </a:r>
            <a:r>
              <a:rPr dirty="0">
                <a:solidFill>
                  <a:srgbClr val="002060"/>
                </a:solidFill>
                <a:latin typeface="Calibri"/>
                <a:cs typeface="Trebuchet MS"/>
              </a:rPr>
              <a:t>+ </a:t>
            </a:r>
            <a:r>
              <a:rPr spc="-5" dirty="0">
                <a:solidFill>
                  <a:srgbClr val="002060"/>
                </a:solidFill>
                <a:latin typeface="Calibri"/>
                <a:cs typeface="Trebuchet MS"/>
              </a:rPr>
              <a:t>3000 </a:t>
            </a:r>
            <a:r>
              <a:rPr spc="-5" dirty="0" err="1">
                <a:solidFill>
                  <a:srgbClr val="002060"/>
                </a:solidFill>
                <a:latin typeface="Calibri"/>
                <a:cs typeface="Trebuchet MS"/>
              </a:rPr>
              <a:t>Allemagne</a:t>
            </a:r>
            <a:r>
              <a:rPr spc="-5" dirty="0">
                <a:solidFill>
                  <a:srgbClr val="002060"/>
                </a:solidFill>
                <a:latin typeface="Calibri"/>
                <a:cs typeface="Trebuchet MS"/>
              </a:rPr>
              <a:t>, +3000</a:t>
            </a:r>
            <a:r>
              <a:rPr spc="-10" dirty="0">
                <a:solidFill>
                  <a:srgbClr val="002060"/>
                </a:solidFill>
                <a:latin typeface="Calibri"/>
                <a:cs typeface="Trebuchet MS"/>
              </a:rPr>
              <a:t> </a:t>
            </a:r>
            <a:r>
              <a:rPr dirty="0">
                <a:solidFill>
                  <a:srgbClr val="002060"/>
                </a:solidFill>
                <a:latin typeface="Calibri"/>
                <a:cs typeface="Trebuchet MS"/>
              </a:rPr>
              <a:t>France</a:t>
            </a:r>
          </a:p>
          <a:p>
            <a:pPr marL="184150" indent="-171450">
              <a:lnSpc>
                <a:spcPct val="100000"/>
              </a:lnSpc>
              <a:spcBef>
                <a:spcPts val="745"/>
              </a:spcBef>
              <a:buFont typeface="Arial"/>
              <a:buChar char="•"/>
              <a:tabLst>
                <a:tab pos="354965" algn="l"/>
              </a:tabLst>
            </a:pPr>
            <a:r>
              <a:rPr spc="-5" dirty="0">
                <a:solidFill>
                  <a:srgbClr val="002060"/>
                </a:solidFill>
                <a:latin typeface="Calibri"/>
                <a:cs typeface="Trebuchet MS"/>
              </a:rPr>
              <a:t>Expert consultant/manager numérique</a:t>
            </a:r>
            <a:r>
              <a:rPr spc="-15" dirty="0">
                <a:solidFill>
                  <a:srgbClr val="002060"/>
                </a:solidFill>
                <a:latin typeface="Calibri"/>
                <a:cs typeface="Trebuchet MS"/>
              </a:rPr>
              <a:t> </a:t>
            </a:r>
            <a:r>
              <a:rPr spc="-5" dirty="0">
                <a:solidFill>
                  <a:srgbClr val="002060"/>
                </a:solidFill>
                <a:latin typeface="Calibri"/>
                <a:cs typeface="Trebuchet MS"/>
              </a:rPr>
              <a:t>:+26000</a:t>
            </a:r>
            <a:endParaRPr dirty="0">
              <a:solidFill>
                <a:srgbClr val="002060"/>
              </a:solidFill>
              <a:latin typeface="Calibri"/>
              <a:cs typeface="Trebuchet MS"/>
            </a:endParaRPr>
          </a:p>
          <a:p>
            <a:pPr marL="12700">
              <a:spcBef>
                <a:spcPts val="730"/>
              </a:spcBef>
              <a:tabLst>
                <a:tab pos="354965" algn="l"/>
              </a:tabLst>
            </a:pPr>
            <a:r>
              <a:rPr lang="fr-FR" i="1" spc="-5" dirty="0">
                <a:solidFill>
                  <a:srgbClr val="002060"/>
                </a:solidFill>
                <a:latin typeface="Calibri"/>
                <a:cs typeface="Trebuchet MS"/>
              </a:rPr>
              <a:t> </a:t>
            </a:r>
            <a:r>
              <a:rPr i="1" spc="-5" dirty="0">
                <a:solidFill>
                  <a:srgbClr val="002060"/>
                </a:solidFill>
                <a:latin typeface="Calibri"/>
                <a:cs typeface="Trebuchet MS"/>
              </a:rPr>
              <a:t>+8000 Belgique +7800 </a:t>
            </a:r>
            <a:r>
              <a:rPr i="1" spc="-5" dirty="0" err="1">
                <a:solidFill>
                  <a:srgbClr val="002060"/>
                </a:solidFill>
                <a:latin typeface="Calibri"/>
                <a:cs typeface="Trebuchet MS"/>
              </a:rPr>
              <a:t>Allemagne</a:t>
            </a:r>
            <a:r>
              <a:rPr i="1" spc="-5" dirty="0">
                <a:solidFill>
                  <a:srgbClr val="002060"/>
                </a:solidFill>
                <a:latin typeface="Calibri"/>
                <a:cs typeface="Trebuchet MS"/>
              </a:rPr>
              <a:t>, +5000</a:t>
            </a:r>
            <a:r>
              <a:rPr i="1" spc="-25" dirty="0">
                <a:solidFill>
                  <a:srgbClr val="002060"/>
                </a:solidFill>
                <a:latin typeface="Calibri"/>
                <a:cs typeface="Trebuchet MS"/>
              </a:rPr>
              <a:t> </a:t>
            </a:r>
            <a:r>
              <a:rPr i="1" spc="-5" dirty="0">
                <a:solidFill>
                  <a:srgbClr val="002060"/>
                </a:solidFill>
                <a:latin typeface="Calibri"/>
                <a:cs typeface="Trebuchet MS"/>
              </a:rPr>
              <a:t>France</a:t>
            </a:r>
            <a:endParaRPr dirty="0">
              <a:solidFill>
                <a:srgbClr val="002060"/>
              </a:solidFill>
              <a:latin typeface="Calibri"/>
              <a:cs typeface="Trebuchet MS"/>
            </a:endParaRPr>
          </a:p>
          <a:p>
            <a:pPr marL="184150" indent="-171450">
              <a:lnSpc>
                <a:spcPct val="100000"/>
              </a:lnSpc>
              <a:spcBef>
                <a:spcPts val="735"/>
              </a:spcBef>
              <a:buFont typeface="Arial"/>
              <a:buChar char="•"/>
              <a:tabLst>
                <a:tab pos="354965" algn="l"/>
              </a:tabLst>
            </a:pPr>
            <a:r>
              <a:rPr spc="-5" dirty="0">
                <a:solidFill>
                  <a:srgbClr val="002060"/>
                </a:solidFill>
                <a:latin typeface="Calibri"/>
                <a:cs typeface="Trebuchet MS"/>
              </a:rPr>
              <a:t>Expert </a:t>
            </a:r>
            <a:r>
              <a:rPr dirty="0">
                <a:solidFill>
                  <a:srgbClr val="002060"/>
                </a:solidFill>
                <a:latin typeface="Calibri"/>
                <a:cs typeface="Trebuchet MS"/>
              </a:rPr>
              <a:t>de la </a:t>
            </a:r>
            <a:r>
              <a:rPr spc="-5" dirty="0">
                <a:solidFill>
                  <a:srgbClr val="002060"/>
                </a:solidFill>
                <a:latin typeface="Calibri"/>
                <a:cs typeface="Trebuchet MS"/>
              </a:rPr>
              <a:t>communication </a:t>
            </a:r>
            <a:r>
              <a:rPr dirty="0">
                <a:solidFill>
                  <a:srgbClr val="002060"/>
                </a:solidFill>
                <a:latin typeface="Calibri"/>
                <a:cs typeface="Trebuchet MS"/>
              </a:rPr>
              <a:t>et de la </a:t>
            </a:r>
            <a:r>
              <a:rPr spc="-5" dirty="0" err="1">
                <a:solidFill>
                  <a:srgbClr val="002060"/>
                </a:solidFill>
                <a:latin typeface="Calibri"/>
                <a:cs typeface="Trebuchet MS"/>
              </a:rPr>
              <a:t>donnée</a:t>
            </a:r>
            <a:r>
              <a:rPr spc="-20" dirty="0">
                <a:solidFill>
                  <a:srgbClr val="002060"/>
                </a:solidFill>
                <a:latin typeface="Calibri"/>
                <a:cs typeface="Trebuchet MS"/>
              </a:rPr>
              <a:t> </a:t>
            </a:r>
            <a:r>
              <a:rPr spc="-5" dirty="0">
                <a:solidFill>
                  <a:srgbClr val="002060"/>
                </a:solidFill>
                <a:latin typeface="Calibri"/>
                <a:cs typeface="Trebuchet MS"/>
              </a:rPr>
              <a:t>+58000</a:t>
            </a:r>
            <a:endParaRPr dirty="0">
              <a:solidFill>
                <a:srgbClr val="002060"/>
              </a:solidFill>
              <a:latin typeface="Calibri"/>
              <a:cs typeface="Trebuchet MS"/>
            </a:endParaRPr>
          </a:p>
          <a:p>
            <a:pPr marL="12700">
              <a:lnSpc>
                <a:spcPct val="100000"/>
              </a:lnSpc>
              <a:spcBef>
                <a:spcPts val="745"/>
              </a:spcBef>
              <a:tabLst>
                <a:tab pos="354965" algn="l"/>
              </a:tabLst>
            </a:pPr>
            <a:r>
              <a:rPr spc="-5" dirty="0">
                <a:solidFill>
                  <a:srgbClr val="002060"/>
                </a:solidFill>
                <a:latin typeface="Calibri"/>
                <a:cs typeface="Trebuchet MS"/>
              </a:rPr>
              <a:t>+24000 Belgique, 15000 </a:t>
            </a:r>
            <a:r>
              <a:rPr spc="-5" dirty="0" err="1">
                <a:solidFill>
                  <a:srgbClr val="002060"/>
                </a:solidFill>
                <a:latin typeface="Calibri"/>
                <a:cs typeface="Trebuchet MS"/>
              </a:rPr>
              <a:t>Allemagne</a:t>
            </a:r>
            <a:r>
              <a:rPr spc="-5" dirty="0">
                <a:solidFill>
                  <a:srgbClr val="002060"/>
                </a:solidFill>
                <a:latin typeface="Calibri"/>
                <a:cs typeface="Trebuchet MS"/>
              </a:rPr>
              <a:t>, +8000 France</a:t>
            </a:r>
            <a:endParaRPr dirty="0">
              <a:solidFill>
                <a:srgbClr val="002060"/>
              </a:solidFill>
              <a:latin typeface="Calibri"/>
              <a:cs typeface="Trebuchet MS"/>
            </a:endParaRPr>
          </a:p>
        </p:txBody>
      </p:sp>
      <p:sp>
        <p:nvSpPr>
          <p:cNvPr id="24" name="object 4">
            <a:extLst>
              <a:ext uri="{FF2B5EF4-FFF2-40B4-BE49-F238E27FC236}">
                <a16:creationId xmlns="" xmlns:a16="http://schemas.microsoft.com/office/drawing/2014/main" id="{531E7C61-3114-3F23-C1AD-BDB30C28647E}"/>
              </a:ext>
            </a:extLst>
          </p:cNvPr>
          <p:cNvSpPr txBox="1"/>
          <p:nvPr/>
        </p:nvSpPr>
        <p:spPr>
          <a:xfrm>
            <a:off x="885358" y="5867119"/>
            <a:ext cx="6478905" cy="243656"/>
          </a:xfrm>
          <a:prstGeom prst="rect">
            <a:avLst/>
          </a:prstGeom>
        </p:spPr>
        <p:txBody>
          <a:bodyPr vert="horz" wrap="square" lIns="0" tIns="1270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tabLst>
                <a:tab pos="354965" algn="l"/>
              </a:tabLst>
            </a:pPr>
            <a:r>
              <a:rPr lang="fr-FR" sz="1500" spc="-5" dirty="0">
                <a:solidFill>
                  <a:srgbClr val="002060"/>
                </a:solidFill>
                <a:latin typeface="Trebuchet MS"/>
                <a:cs typeface="Trebuchet MS"/>
              </a:rPr>
              <a:t> </a:t>
            </a:r>
            <a:r>
              <a:rPr sz="1500" spc="-5" dirty="0">
                <a:solidFill>
                  <a:srgbClr val="002060"/>
                </a:solidFill>
                <a:latin typeface="Trebuchet MS"/>
                <a:cs typeface="Trebuchet MS"/>
              </a:rPr>
              <a:t>Données </a:t>
            </a:r>
            <a:r>
              <a:rPr sz="1500" dirty="0">
                <a:solidFill>
                  <a:srgbClr val="002060"/>
                </a:solidFill>
                <a:latin typeface="Trebuchet MS"/>
                <a:cs typeface="Trebuchet MS"/>
              </a:rPr>
              <a:t>site EURES:</a:t>
            </a:r>
            <a:r>
              <a:rPr sz="1500" spc="-25" dirty="0">
                <a:solidFill>
                  <a:srgbClr val="002060"/>
                </a:solidFill>
                <a:latin typeface="Trebuchet MS"/>
                <a:cs typeface="Trebuchet MS"/>
              </a:rPr>
              <a:t> </a:t>
            </a:r>
            <a:r>
              <a:rPr sz="1500" i="1" spc="-5" dirty="0">
                <a:solidFill>
                  <a:srgbClr val="002060"/>
                </a:solidFill>
                <a:latin typeface="Trebuchet MS"/>
                <a:cs typeface="Trebuchet MS"/>
              </a:rPr>
              <a:t>https://ec.europa.eu/eures/public/jobseekers_fr</a:t>
            </a:r>
            <a:endParaRPr lang="fr-FR" sz="1500">
              <a:solidFill>
                <a:srgbClr val="002060"/>
              </a:solidFill>
              <a:latin typeface="Trebuchet MS"/>
              <a:cs typeface="Trebuchet MS"/>
            </a:endParaRPr>
          </a:p>
        </p:txBody>
      </p:sp>
      <p:sp>
        <p:nvSpPr>
          <p:cNvPr id="25" name="object 5">
            <a:extLst>
              <a:ext uri="{FF2B5EF4-FFF2-40B4-BE49-F238E27FC236}">
                <a16:creationId xmlns="" xmlns:a16="http://schemas.microsoft.com/office/drawing/2014/main" id="{2C8F402B-D49F-1209-5422-E14DBD31A4C7}"/>
              </a:ext>
            </a:extLst>
          </p:cNvPr>
          <p:cNvSpPr/>
          <p:nvPr/>
        </p:nvSpPr>
        <p:spPr>
          <a:xfrm>
            <a:off x="5979144" y="332526"/>
            <a:ext cx="2593848" cy="1022603"/>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77387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FF6286B8-87B2-D2FB-68D7-098A9E61BBDC}"/>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4" name="ZoneTexte 13"/>
          <p:cNvSpPr txBox="1"/>
          <p:nvPr/>
        </p:nvSpPr>
        <p:spPr>
          <a:xfrm>
            <a:off x="7260677" y="6438900"/>
            <a:ext cx="1581150" cy="369332"/>
          </a:xfrm>
          <a:prstGeom prst="rect">
            <a:avLst/>
          </a:prstGeom>
          <a:solidFill>
            <a:schemeClr val="bg1"/>
          </a:solidFill>
        </p:spPr>
        <p:txBody>
          <a:bodyPr wrap="square" rtlCol="0">
            <a:spAutoFit/>
          </a:bodyPr>
          <a:lstStyle/>
          <a:p>
            <a:endParaRPr lang="fr-FR"/>
          </a:p>
        </p:txBody>
      </p:sp>
      <p:pic>
        <p:nvPicPr>
          <p:cNvPr id="5" name="Image 5">
            <a:extLst>
              <a:ext uri="{FF2B5EF4-FFF2-40B4-BE49-F238E27FC236}">
                <a16:creationId xmlns="" xmlns:a16="http://schemas.microsoft.com/office/drawing/2014/main" id="{C512F1CD-12BF-E7F0-6036-889E4E1B03C3}"/>
              </a:ext>
            </a:extLst>
          </p:cNvPr>
          <p:cNvPicPr>
            <a:picLocks noChangeAspect="1"/>
          </p:cNvPicPr>
          <p:nvPr/>
        </p:nvPicPr>
        <p:blipFill>
          <a:blip r:embed="rId3"/>
          <a:stretch>
            <a:fillRect/>
          </a:stretch>
        </p:blipFill>
        <p:spPr>
          <a:xfrm>
            <a:off x="7799593" y="59454"/>
            <a:ext cx="1343025" cy="1171575"/>
          </a:xfrm>
          <a:prstGeom prst="rect">
            <a:avLst/>
          </a:prstGeom>
        </p:spPr>
      </p:pic>
      <p:sp>
        <p:nvSpPr>
          <p:cNvPr id="8" name="Titre 1">
            <a:extLst>
              <a:ext uri="{FF2B5EF4-FFF2-40B4-BE49-F238E27FC236}">
                <a16:creationId xmlns="" xmlns:a16="http://schemas.microsoft.com/office/drawing/2014/main" id="{7FB4CEA7-B7BD-EF72-BE6E-D163CE6A6F81}"/>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Les métiers émergeants</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16" name="object 3">
            <a:extLst>
              <a:ext uri="{FF2B5EF4-FFF2-40B4-BE49-F238E27FC236}">
                <a16:creationId xmlns="" xmlns:a16="http://schemas.microsoft.com/office/drawing/2014/main" id="{F3A237D6-E82E-7B24-E741-BE1331710375}"/>
              </a:ext>
            </a:extLst>
          </p:cNvPr>
          <p:cNvSpPr txBox="1"/>
          <p:nvPr/>
        </p:nvSpPr>
        <p:spPr>
          <a:xfrm>
            <a:off x="1034977" y="1588547"/>
            <a:ext cx="4317016" cy="3129062"/>
          </a:xfrm>
          <a:prstGeom prst="rect">
            <a:avLst/>
          </a:prstGeom>
        </p:spPr>
        <p:txBody>
          <a:bodyPr vert="horz" wrap="square" lIns="0" tIns="1270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lnSpc>
                <a:spcPct val="100000"/>
              </a:lnSpc>
              <a:spcBef>
                <a:spcPts val="100"/>
              </a:spcBef>
              <a:buFont typeface="Arial"/>
              <a:buChar char="•"/>
              <a:tabLst>
                <a:tab pos="355600" algn="l"/>
              </a:tabLst>
            </a:pPr>
            <a:r>
              <a:rPr sz="1800" spc="-95" dirty="0">
                <a:solidFill>
                  <a:srgbClr val="002060"/>
                </a:solidFill>
                <a:latin typeface="Calibri"/>
                <a:cs typeface="Trebuchet MS"/>
              </a:rPr>
              <a:t>DATA </a:t>
            </a:r>
            <a:r>
              <a:rPr sz="1800" dirty="0" err="1">
                <a:solidFill>
                  <a:srgbClr val="002060"/>
                </a:solidFill>
                <a:latin typeface="Calibri"/>
                <a:cs typeface="Trebuchet MS"/>
              </a:rPr>
              <a:t>scientist</a:t>
            </a:r>
            <a:r>
              <a:rPr sz="1800" dirty="0">
                <a:solidFill>
                  <a:srgbClr val="002060"/>
                </a:solidFill>
                <a:latin typeface="Calibri"/>
                <a:cs typeface="Trebuchet MS"/>
              </a:rPr>
              <a:t> </a:t>
            </a:r>
            <a:r>
              <a:rPr sz="1800" spc="-5" dirty="0">
                <a:solidFill>
                  <a:srgbClr val="002060"/>
                </a:solidFill>
                <a:latin typeface="Calibri"/>
                <a:cs typeface="Trebuchet MS"/>
              </a:rPr>
              <a:t>44.000</a:t>
            </a:r>
            <a:r>
              <a:rPr sz="1800" spc="-70" dirty="0">
                <a:solidFill>
                  <a:srgbClr val="002060"/>
                </a:solidFill>
                <a:latin typeface="Calibri"/>
                <a:cs typeface="Trebuchet MS"/>
              </a:rPr>
              <a:t> </a:t>
            </a:r>
            <a:r>
              <a:rPr sz="1800" spc="-5" dirty="0">
                <a:solidFill>
                  <a:srgbClr val="002060"/>
                </a:solidFill>
                <a:latin typeface="Calibri"/>
                <a:cs typeface="Trebuchet MS"/>
              </a:rPr>
              <a:t>offres</a:t>
            </a:r>
            <a:endParaRPr lang="fr-FR" sz="1800" dirty="0">
              <a:solidFill>
                <a:srgbClr val="002060"/>
              </a:solidFill>
              <a:latin typeface="Calibri"/>
              <a:cs typeface="Trebuchet MS"/>
            </a:endParaRPr>
          </a:p>
          <a:p>
            <a:pPr marL="12700">
              <a:spcBef>
                <a:spcPts val="865"/>
              </a:spcBef>
              <a:tabLst>
                <a:tab pos="355600" algn="l"/>
              </a:tabLst>
            </a:pPr>
            <a:r>
              <a:rPr lang="fr-FR" i="1" spc="-5" dirty="0">
                <a:solidFill>
                  <a:srgbClr val="002060"/>
                </a:solidFill>
                <a:latin typeface="Calibri"/>
                <a:cs typeface="Trebuchet MS"/>
              </a:rPr>
              <a:t>      </a:t>
            </a:r>
            <a:r>
              <a:rPr i="1" spc="-5" dirty="0">
                <a:solidFill>
                  <a:srgbClr val="002060"/>
                </a:solidFill>
                <a:latin typeface="Calibri"/>
                <a:cs typeface="Trebuchet MS"/>
              </a:rPr>
              <a:t>Belgique, </a:t>
            </a:r>
            <a:r>
              <a:rPr i="1" dirty="0" err="1">
                <a:solidFill>
                  <a:srgbClr val="002060"/>
                </a:solidFill>
                <a:latin typeface="Calibri"/>
                <a:cs typeface="Trebuchet MS"/>
              </a:rPr>
              <a:t>Allemagne</a:t>
            </a:r>
            <a:r>
              <a:rPr i="1" dirty="0">
                <a:solidFill>
                  <a:srgbClr val="002060"/>
                </a:solidFill>
                <a:latin typeface="Calibri"/>
                <a:cs typeface="Trebuchet MS"/>
              </a:rPr>
              <a:t>,</a:t>
            </a:r>
            <a:r>
              <a:rPr i="1" spc="-95" dirty="0">
                <a:solidFill>
                  <a:srgbClr val="002060"/>
                </a:solidFill>
                <a:latin typeface="Calibri"/>
                <a:cs typeface="Trebuchet MS"/>
              </a:rPr>
              <a:t> </a:t>
            </a:r>
            <a:r>
              <a:rPr i="1" dirty="0">
                <a:solidFill>
                  <a:srgbClr val="002060"/>
                </a:solidFill>
                <a:latin typeface="Calibri"/>
                <a:cs typeface="Trebuchet MS"/>
              </a:rPr>
              <a:t>France</a:t>
            </a:r>
            <a:endParaRPr dirty="0">
              <a:solidFill>
                <a:srgbClr val="002060"/>
              </a:solidFill>
              <a:latin typeface="Calibri"/>
              <a:cs typeface="Trebuchet MS"/>
            </a:endParaRPr>
          </a:p>
          <a:p>
            <a:pPr marL="285750" indent="-285750">
              <a:lnSpc>
                <a:spcPct val="100000"/>
              </a:lnSpc>
              <a:buFont typeface="Arial"/>
              <a:buChar char="•"/>
            </a:pPr>
            <a:endParaRPr>
              <a:solidFill>
                <a:srgbClr val="002060"/>
              </a:solidFill>
              <a:latin typeface="Calibri"/>
              <a:cs typeface="Trebuchet MS"/>
            </a:endParaRPr>
          </a:p>
          <a:p>
            <a:pPr marL="285750" indent="-285750">
              <a:lnSpc>
                <a:spcPct val="100000"/>
              </a:lnSpc>
              <a:spcBef>
                <a:spcPts val="5"/>
              </a:spcBef>
              <a:buFont typeface="Arial"/>
              <a:buChar char="•"/>
            </a:pPr>
            <a:endParaRPr sz="1800">
              <a:solidFill>
                <a:srgbClr val="002060"/>
              </a:solidFill>
              <a:latin typeface="Calibri"/>
              <a:cs typeface="Trebuchet MS"/>
            </a:endParaRPr>
          </a:p>
          <a:p>
            <a:pPr marL="298450" indent="-285750">
              <a:lnSpc>
                <a:spcPct val="100000"/>
              </a:lnSpc>
              <a:buFont typeface="Arial"/>
              <a:buChar char="•"/>
              <a:tabLst>
                <a:tab pos="355600" algn="l"/>
              </a:tabLst>
            </a:pPr>
            <a:r>
              <a:rPr sz="1800" spc="-5" dirty="0">
                <a:solidFill>
                  <a:srgbClr val="002060"/>
                </a:solidFill>
                <a:latin typeface="Calibri"/>
                <a:cs typeface="Trebuchet MS"/>
              </a:rPr>
              <a:t>UX design 9.500</a:t>
            </a:r>
            <a:r>
              <a:rPr sz="1800" spc="-30" dirty="0">
                <a:solidFill>
                  <a:srgbClr val="002060"/>
                </a:solidFill>
                <a:latin typeface="Calibri"/>
                <a:cs typeface="Trebuchet MS"/>
              </a:rPr>
              <a:t> </a:t>
            </a:r>
            <a:r>
              <a:rPr sz="1800" spc="-5" dirty="0" err="1">
                <a:solidFill>
                  <a:srgbClr val="002060"/>
                </a:solidFill>
                <a:latin typeface="Calibri"/>
                <a:cs typeface="Trebuchet MS"/>
              </a:rPr>
              <a:t>offres</a:t>
            </a:r>
            <a:endParaRPr sz="1800" dirty="0">
              <a:solidFill>
                <a:srgbClr val="002060"/>
              </a:solidFill>
              <a:latin typeface="Calibri"/>
              <a:cs typeface="Trebuchet MS"/>
            </a:endParaRPr>
          </a:p>
          <a:p>
            <a:pPr marL="12700">
              <a:spcBef>
                <a:spcPts val="870"/>
              </a:spcBef>
              <a:tabLst>
                <a:tab pos="355600" algn="l"/>
              </a:tabLst>
            </a:pPr>
            <a:r>
              <a:rPr lang="fr-FR" i="1" dirty="0">
                <a:solidFill>
                  <a:srgbClr val="002060"/>
                </a:solidFill>
                <a:latin typeface="Calibri"/>
                <a:cs typeface="Trebuchet MS"/>
              </a:rPr>
              <a:t>      </a:t>
            </a:r>
            <a:r>
              <a:rPr i="1" dirty="0" err="1">
                <a:solidFill>
                  <a:srgbClr val="002060"/>
                </a:solidFill>
                <a:latin typeface="Calibri"/>
                <a:cs typeface="Trebuchet MS"/>
              </a:rPr>
              <a:t>Allemagne</a:t>
            </a:r>
            <a:r>
              <a:rPr i="1" dirty="0">
                <a:solidFill>
                  <a:srgbClr val="002060"/>
                </a:solidFill>
                <a:latin typeface="Calibri"/>
                <a:cs typeface="Trebuchet MS"/>
              </a:rPr>
              <a:t>, </a:t>
            </a:r>
            <a:r>
              <a:rPr i="1" spc="-5" dirty="0">
                <a:solidFill>
                  <a:srgbClr val="002060"/>
                </a:solidFill>
                <a:latin typeface="Calibri"/>
                <a:cs typeface="Trebuchet MS"/>
              </a:rPr>
              <a:t>Belgique,</a:t>
            </a:r>
            <a:r>
              <a:rPr i="1" spc="-50" dirty="0">
                <a:solidFill>
                  <a:srgbClr val="002060"/>
                </a:solidFill>
                <a:latin typeface="Calibri"/>
                <a:cs typeface="Trebuchet MS"/>
              </a:rPr>
              <a:t> </a:t>
            </a:r>
            <a:r>
              <a:rPr i="1" dirty="0" err="1">
                <a:solidFill>
                  <a:srgbClr val="002060"/>
                </a:solidFill>
                <a:latin typeface="Calibri"/>
                <a:cs typeface="Trebuchet MS"/>
              </a:rPr>
              <a:t>Suède</a:t>
            </a:r>
            <a:endParaRPr dirty="0">
              <a:solidFill>
                <a:srgbClr val="002060"/>
              </a:solidFill>
              <a:latin typeface="Calibri"/>
              <a:cs typeface="Trebuchet MS"/>
            </a:endParaRPr>
          </a:p>
          <a:p>
            <a:pPr marL="285750" indent="-285750">
              <a:lnSpc>
                <a:spcPct val="100000"/>
              </a:lnSpc>
              <a:buFont typeface="Arial"/>
              <a:buChar char="•"/>
            </a:pPr>
            <a:endParaRPr>
              <a:solidFill>
                <a:srgbClr val="002060"/>
              </a:solidFill>
              <a:latin typeface="Calibri"/>
              <a:cs typeface="Trebuchet MS"/>
            </a:endParaRPr>
          </a:p>
          <a:p>
            <a:pPr marL="285750" indent="-285750">
              <a:lnSpc>
                <a:spcPct val="100000"/>
              </a:lnSpc>
              <a:buFont typeface="Arial"/>
              <a:buChar char="•"/>
            </a:pPr>
            <a:endParaRPr sz="1800">
              <a:solidFill>
                <a:srgbClr val="002060"/>
              </a:solidFill>
              <a:latin typeface="Calibri"/>
              <a:cs typeface="Trebuchet MS"/>
            </a:endParaRPr>
          </a:p>
          <a:p>
            <a:pPr marL="298450" indent="-285750">
              <a:spcBef>
                <a:spcPts val="5"/>
              </a:spcBef>
              <a:buFont typeface="Arial"/>
              <a:buChar char="•"/>
              <a:tabLst>
                <a:tab pos="355600" algn="l"/>
              </a:tabLst>
            </a:pPr>
            <a:r>
              <a:rPr spc="-5" dirty="0">
                <a:solidFill>
                  <a:srgbClr val="002060"/>
                </a:solidFill>
                <a:latin typeface="Calibri"/>
              </a:rPr>
              <a:t>Cyber </a:t>
            </a:r>
            <a:r>
              <a:rPr spc="-5" dirty="0" err="1">
                <a:solidFill>
                  <a:srgbClr val="002060"/>
                </a:solidFill>
                <a:latin typeface="Calibri"/>
              </a:rPr>
              <a:t>sécurité</a:t>
            </a:r>
            <a:r>
              <a:rPr spc="-5" dirty="0">
                <a:solidFill>
                  <a:srgbClr val="002060"/>
                </a:solidFill>
                <a:latin typeface="Calibri"/>
              </a:rPr>
              <a:t> +</a:t>
            </a:r>
            <a:r>
              <a:rPr lang="fr-FR" spc="-5" dirty="0">
                <a:solidFill>
                  <a:srgbClr val="002060"/>
                </a:solidFill>
                <a:latin typeface="Calibri"/>
              </a:rPr>
              <a:t>1700</a:t>
            </a:r>
            <a:r>
              <a:rPr spc="-5" dirty="0">
                <a:solidFill>
                  <a:srgbClr val="002060"/>
                </a:solidFill>
                <a:latin typeface="Calibri"/>
              </a:rPr>
              <a:t> </a:t>
            </a:r>
            <a:r>
              <a:rPr lang="fr-FR" spc="-5" dirty="0">
                <a:solidFill>
                  <a:srgbClr val="002060"/>
                </a:solidFill>
                <a:latin typeface="Calibri"/>
              </a:rPr>
              <a:t>offres</a:t>
            </a:r>
          </a:p>
          <a:p>
            <a:pPr marL="12700">
              <a:spcBef>
                <a:spcPts val="5"/>
              </a:spcBef>
              <a:tabLst>
                <a:tab pos="355600" algn="l"/>
              </a:tabLst>
            </a:pPr>
            <a:r>
              <a:rPr lang="fr-FR" i="1" dirty="0">
                <a:solidFill>
                  <a:srgbClr val="002060"/>
                </a:solidFill>
                <a:latin typeface="Calibri"/>
                <a:cs typeface="Trebuchet MS"/>
              </a:rPr>
              <a:t>    Suède</a:t>
            </a:r>
            <a:r>
              <a:rPr i="1" dirty="0">
                <a:solidFill>
                  <a:srgbClr val="002060"/>
                </a:solidFill>
                <a:latin typeface="Calibri"/>
                <a:cs typeface="Trebuchet MS"/>
              </a:rPr>
              <a:t>, </a:t>
            </a:r>
            <a:r>
              <a:rPr i="1" spc="-5" dirty="0" err="1">
                <a:solidFill>
                  <a:srgbClr val="002060"/>
                </a:solidFill>
                <a:latin typeface="Calibri"/>
                <a:cs typeface="Trebuchet MS"/>
              </a:rPr>
              <a:t>Allemagne</a:t>
            </a:r>
            <a:r>
              <a:rPr i="1" spc="-5" dirty="0">
                <a:solidFill>
                  <a:srgbClr val="002060"/>
                </a:solidFill>
                <a:latin typeface="Calibri"/>
                <a:cs typeface="Trebuchet MS"/>
              </a:rPr>
              <a:t>,</a:t>
            </a:r>
            <a:r>
              <a:rPr i="1" spc="-80" dirty="0">
                <a:solidFill>
                  <a:srgbClr val="002060"/>
                </a:solidFill>
                <a:latin typeface="Calibri"/>
                <a:cs typeface="Trebuchet MS"/>
              </a:rPr>
              <a:t> </a:t>
            </a:r>
            <a:r>
              <a:rPr lang="fr-FR" i="1" spc="-5" dirty="0">
                <a:solidFill>
                  <a:srgbClr val="002060"/>
                </a:solidFill>
                <a:latin typeface="Calibri"/>
                <a:cs typeface="Trebuchet MS"/>
              </a:rPr>
              <a:t>Belgique, France</a:t>
            </a:r>
            <a:endParaRPr i="1" spc="-10" dirty="0">
              <a:solidFill>
                <a:srgbClr val="002060"/>
              </a:solidFill>
              <a:latin typeface="Calibri"/>
              <a:cs typeface="Trebuchet MS"/>
            </a:endParaRPr>
          </a:p>
        </p:txBody>
      </p:sp>
      <p:sp>
        <p:nvSpPr>
          <p:cNvPr id="17" name="object 5">
            <a:extLst>
              <a:ext uri="{FF2B5EF4-FFF2-40B4-BE49-F238E27FC236}">
                <a16:creationId xmlns="" xmlns:a16="http://schemas.microsoft.com/office/drawing/2014/main" id="{10FE0474-BD76-89A8-80DB-A65B23AB3855}"/>
              </a:ext>
            </a:extLst>
          </p:cNvPr>
          <p:cNvSpPr/>
          <p:nvPr/>
        </p:nvSpPr>
        <p:spPr>
          <a:xfrm>
            <a:off x="5492496" y="2406395"/>
            <a:ext cx="3552444" cy="2036064"/>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4">
            <a:extLst>
              <a:ext uri="{FF2B5EF4-FFF2-40B4-BE49-F238E27FC236}">
                <a16:creationId xmlns="" xmlns:a16="http://schemas.microsoft.com/office/drawing/2014/main" id="{D892FCE4-1A2B-F0FB-3E6C-3A0691BA089E}"/>
              </a:ext>
            </a:extLst>
          </p:cNvPr>
          <p:cNvSpPr txBox="1"/>
          <p:nvPr/>
        </p:nvSpPr>
        <p:spPr>
          <a:xfrm>
            <a:off x="1024195" y="5422724"/>
            <a:ext cx="8435708" cy="289823"/>
          </a:xfrm>
          <a:prstGeom prst="rect">
            <a:avLst/>
          </a:prstGeom>
        </p:spPr>
        <p:txBody>
          <a:bodyPr vert="horz" wrap="square" lIns="0" tIns="1270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indent="-171450">
              <a:lnSpc>
                <a:spcPct val="100000"/>
              </a:lnSpc>
              <a:spcBef>
                <a:spcPts val="100"/>
              </a:spcBef>
              <a:buFont typeface="Arial"/>
              <a:buChar char="•"/>
              <a:tabLst>
                <a:tab pos="355600" algn="l"/>
              </a:tabLst>
            </a:pPr>
            <a:r>
              <a:rPr spc="-5">
                <a:solidFill>
                  <a:srgbClr val="002060"/>
                </a:solidFill>
                <a:latin typeface="Calibri"/>
                <a:cs typeface="Trebuchet MS"/>
              </a:rPr>
              <a:t>Données site EURES:</a:t>
            </a:r>
            <a:r>
              <a:rPr spc="-50">
                <a:solidFill>
                  <a:srgbClr val="002060"/>
                </a:solidFill>
                <a:latin typeface="Calibri"/>
                <a:cs typeface="Trebuchet MS"/>
              </a:rPr>
              <a:t> </a:t>
            </a:r>
            <a:r>
              <a:rPr i="1" spc="-5">
                <a:solidFill>
                  <a:srgbClr val="002060"/>
                </a:solidFill>
                <a:latin typeface="Calibri"/>
                <a:cs typeface="Trebuchet MS"/>
              </a:rPr>
              <a:t>https://ec.europa.eu/eures/public/jobseekers_fr</a:t>
            </a:r>
            <a:endParaRPr lang="fr-FR">
              <a:solidFill>
                <a:srgbClr val="002060"/>
              </a:solidFill>
              <a:latin typeface="Calibri"/>
              <a:cs typeface="Trebuchet MS"/>
            </a:endParaRPr>
          </a:p>
        </p:txBody>
      </p:sp>
    </p:spTree>
    <p:extLst>
      <p:ext uri="{BB962C8B-B14F-4D97-AF65-F5344CB8AC3E}">
        <p14:creationId xmlns:p14="http://schemas.microsoft.com/office/powerpoint/2010/main" val="216123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510588" y="6487557"/>
            <a:ext cx="366712" cy="320675"/>
          </a:xfrm>
          <a:prstGeom prst="rect">
            <a:avLst/>
          </a:prstGeom>
        </p:spPr>
      </p:pic>
      <p:sp>
        <p:nvSpPr>
          <p:cNvPr id="11" name="ZoneTexte 10"/>
          <p:cNvSpPr txBox="1"/>
          <p:nvPr/>
        </p:nvSpPr>
        <p:spPr>
          <a:xfrm>
            <a:off x="7029450"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7573953"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dirty="0">
                <a:solidFill>
                  <a:srgbClr val="002060"/>
                </a:solidFill>
                <a:latin typeface="+mn-lt"/>
              </a:rPr>
              <a:t>Salons en ligne et information sur le marché du travail</a:t>
            </a:r>
          </a:p>
          <a:p>
            <a:pPr algn="l"/>
            <a:endParaRPr lang="fr-FR" sz="2400" b="1" dirty="0">
              <a:solidFill>
                <a:srgbClr val="002060"/>
              </a:solidFill>
              <a:cs typeface="Calibri"/>
            </a:endParaRPr>
          </a:p>
          <a:p>
            <a:pPr algn="l"/>
            <a:endParaRPr lang="fr-FR" sz="2400" b="1" dirty="0">
              <a:solidFill>
                <a:srgbClr val="002060"/>
              </a:solidFill>
              <a:latin typeface="+mn-lt"/>
              <a:cs typeface="Calibri"/>
            </a:endParaRPr>
          </a:p>
        </p:txBody>
      </p:sp>
      <p:sp>
        <p:nvSpPr>
          <p:cNvPr id="10" name="AutoShape 12" descr="data:image/jpg;base64,%20/9j/4AAQSkZJRgABAQEAYABgAAD/2wBDAAUDBAQEAwUEBAQFBQUGBwwIBwcHBw8LCwkMEQ8SEhEPERETFhwXExQaFRERGCEYGh0dHx8fExciJCIeJBweHx7/2wBDAQUFBQcGBw4ICA4eFBEUHh4eHh4eHh4eHh4eHh4eHh4eHh4eHh4eHh4eHh4eHh4eHh4eHh4eHh4eHh4eHh4eHh7/wAARCADDAZ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gdW+Mfw50rWr7Rr7xCI76wmMNzGLWZtjgAkZC4PBHQ131fPU/gnQ4tR8RS3mhzz3lzc3F3c3LytvYu7ZIII2DPAx2xXJjsasHQlV9nKdv5baa2u7tWWv67JkSqQhKMZySv3v2vpZPU9i8CeN/DPjizvLzwzqD3sFncG2nZreSLbIAG2/OozwQcjI5ro688+AHhOLwj4FktYbye8W9vprxZrjJlKMQqKxPJIVVH4Vdmk+IX9nqkNtB9rKqzM7xBQdzblyM9thHynjOea6YVadWEalP4Wk180aNWdjtqK41/+E+kkjWP7NDyTM8ipt4DbQgBJIPy5zg56HFJ53xAzEI7O0Ci3iLmWRCTKDmQHb0BB2gjpjOKoR2dFcvdzeL2jt1htNhW2j+0MpiLNMVOQoZsbQ2Ac44ztzVW3k8ef2fJ9pgiF19sbZ5XlEeVsfb1I+Xf5ef4sE0AdlRXIK/jySCYvFZ28nmzFAm2T93tzEBkgZ3Aqc+oNdLpbXbabatfpsujGvnLkHDY55HH5UATTXEMJxLKiHaW+Y44HU/qKi+32Xzf6VEdpIPzDgggH9SB+NeSfHDWNVh+IHh3Q7bW5dAtL6yuFF6IEdZJyV2REsCByoPYnpXnXw61v4lXHxo07wj4k1V3VZXkuk8iLZNEuZMjCg7WKqc100aVKpJ0/aJT5ea2t+W7V1pZ2as7bXV7XRhOq4vbS9vmfVJIpNy+o/OuX8d+KNJ0C50yx1Cw1O+udQMv2WGxh3ufLUF+4xwaNJ1Hw/qtrqkkaXMUejzG3ujMSpVkjVz35AVh+tc/K7XOv2U+VStp/SOo3Lx8w56c0oIPQg14w/xq+GcJtboxa0v2gb4wLZh91iORu4OR+RFbfgP4teB/EPiODw/og1IXl5uZPOgwh2KSfm3HstdH1Ovy8/I7bmE5xhN05OzWlj0yiiiuYsKKKKACiiigCvdX1nazQQ3N1FFJO22JXYAufb9PzFWK5iGbRVm1OPWZ4muZZWil+0cExA5RVHZQCMY6nJ61reGmkfRLZ5JJpNwJQyj59mTtBPc4xz360dA6mjUc9xBbhTPNHEGOBvYLk/jUlcx4oj08+ILKbVbSee1FpMqmO3klAcvGcEIDjgHr6UAdDb3VrcErb3MMpABIRw2B+FTVymjx6S3ia0k0exuIUS2nEzvaSxDkx7QS6jJ4P5GuroARmCqWYgADJJ7VmjxBouwu2pW6LnGXbb+PPb36GrGtPHHpF40kLzIIX3Rp95xjoPrXC6nDqqWN9Fqn7yeS0kt4njjYhkGQEAC/eyc7u+e3SgD0UHIyORRTLYEW8YYYIQZH4U+gClqer6XpihtQv7e2BYKPMcA5PtVqGWKZPMhkSRP7yMCP0rhfE88mlXmrSpaJcS3EqeT/AKA0kuWRAdr4KkDaeD0Pr0rY8BW/k2+oyRx3ccEt1mFbpFV8CNAThRjGQeaYHS0UUUgCiiigAooooAKKKKACiiigAopsriOJpCCQoJIHXisR/FOnKIg0d0HlAKL5R5BBPB6Hoenp9KAN2ivLPjZ8U7rwZ4Ktda0HTre6uLnVILFBqG+KICQP85K88FMVD+zv8UNa+I39vw63YaRbS6W9uEfTbhpY5FlVzyW6EbP1rpWFqOi61vdFzK9j1O8urezt2uLqVYolxlm9T0A9T7UlheWt9AZrWYSoGKnAIKkdiDyD7GqHifelva3EKmS4guVeGLYWErbWG046cE/N2xmo/DTSzXF/d3URt7uV0ElvtIEYUYXk/ezz8w47dq5hm1RRRQBFefaPssotdgn2nyy/3Q3bNYb6PfNfXExjsfKnUxuvzZK+YWz06lTz7/Suhop3vFwauno/Mlwi2pNarYo6DZPp+iWdjJIXkhhVHctuy2OTn61Xh0Zo7kSjVL9lAA8tpAR0xnp3rWoqUklZKyKMpdHdZFb+1L8qrK20yDnac88d+h9qRtGlaXzDq9+CVcEBwAdwxnp27VqsyqMswA9zTfNi/wCeif8AfQpgZUmiSSDadY1ED5ckOAePfFT2Glm0u/tH2+7m+UqUkfK87ece2P1NXvNi/wCeif8AfQo82L/non/fQoAfSHt9ab5sX/PRP++hR5sX/PRP++hQBz3jXw1beIbbyLy1ju4TgmNzjDKcgg1gaF4K1KH4snxbfiyFpb6SbK1VJC0pdn3MzDGAMZA5NegebF/z0T/voUebF/z0T/voV5mHymjh8bLGRb5mpaN+6ua3M0ujlZXNJ1HKCg1/S2OC+Lng6bxRf6FeQpHK2mm4byprJbmJ/MVV+ZWkTkYyOvSufPg3xUun+I9OXUriKx10vJdRxaZGHDPGkbeW3n8AheARxnrXrvmxf89E/wC+hR5sX/PRP++hXrKo0rG8MZUhBQWy/wA7/mfPfiL4GLqk7Na3uuQR/aBLGLm3glcbo1VwSJFBHyKegx79a0fhR8GJfCnjux183986WYlURy2kaK25CM7hKx/i9O1e5+bF/wA9E/76FHmxf89E/wC+hXUsxxCp+yUvd2OOrGFWp7Wcfe7+g+imebF/z0T/AL6FHmxf89E/76FcQx9FM82L/non/fQo82L/AJ6J/wB9CgB9FM82L/non/fQo82L/non/fQoAyEuPEmArafZZwMt5xweeeOv/wCr34v6XLfS2xbULWO2m3kBEk3gr2OasebF/wA9E/76FHmxf89E/wC+hQA+svUbnXI7qRLHTLeeARgo73G0lueMY4H+NaPmxf8APRP++hR5sX/PRP8AvoUAZlpca+13Ctzp1skDY8xkmyU4OfrzgVrUzzYv+eif99CjzYv+eif99CgDO1OfXEujHp9hbSwlBiWSbBDc8bfTp3qq1z4oDHGm2hAf/nt1XHb3zW35sX/PRP8AvoUebF/z0T/voUAVdMm1KR5BqFpFAAAUMcm7PXIP04/OrtM82L/non/fQo82L/non/fQoAztSudYS6Men2Mc0YC5d329+QPXirmnyXUlqr3sCQT5O5FfcBzxz9Kl82L/AJ6J/wB9CjzYv+eif99CgB9FM82L/non/fQo82L/AJ6J/wB9CgB9FM82L/non/fQo82L/non/fQoAfRTPNi/56J/30KPNi/56J/30KAH0UzzYv8Anon/AH0KPNi/56J/30KAH0UzzYv+eif99CjzYv8Anon/AH0KAH01o42kWRo1LpnaxHK564NJ5sX/AD0T/voUokjJwJEJ+tAGV4s8M+H/ABZpQ0vxJpFpqtkJFlEFym5Q4zhsevJ/OqXgLwL4S8C2Etj4T0O20uGYqZvKBLSlc4LMSSxGT19a6Sir9pPl5L6dgsZur3GqW7hrGyjuYgmXy+GBz2Hfj9eO+Q7Tp9UmkRrqzjhheNWPz5ZWKgkY+uRWhRUAFFFFABmjNJtX+6Pyo2r/AHR+VAC5ozSbV/uj8qNq/wB0flQBV1TBhX/eFMkj0+KQRyuiPt3YZ8cetO1QAQrwB8wqG+h0q+2m6VZMDAyTxzn+lADyumZI86LIOD+97/nTV/spljZZ4isudh8zhsdcVElloqElI1Ukg5BbjHYeg9qWS00d40j2KFTO0DOBkD8+g6+lAEzR6ar7GkjVsA4MmOCSB+oNK0emqCWliAHXMv8A9eqz2OiP5XmRI5jjSNSc/dU5A/U/maaun6GAuY1Lqu0PyG6k9vc0AWSNLDhDPEGOcDzffHrU/wBhtv7h/wC+jVFrDQ2x+6QADAALADnP860Ptdv/AM9R+RoAb9htv7h/76NH2G2/uH/vo077Xb/89R+Ro+12/wDz1H5GgBv2G2/uH/vo0fYbb+4f++jTvtdv/wA9R+Ro+12//PUfkaAG/Ybb+4f++jR9htv7h/76NO+12/8Az1H5Gj7Xb/8APUfkaAG/Ybb+4f8Avo0fYbb+4f8Avo077Xb/APPUfkaPtdv/AM9R+RoAb9htv7h/76NH2G2/uH/vo077Xb/89R+Ro+12/wDz1H5GgBv2G2/uH/vo0fYbb+4f++jTvtdv/wA9R+Ro+12//PUfkaAG/Ybb+4f++jR9htv7h/76NO+12/8Az1H5Gj7Xb/8APUfkaAG/Ybb+4f8Avo0fYbb+4f8Avo077Xb/APPUfkaPtdv/AM9R+RoAb9htv7h/76NH2G2/uH/vo077Xb/89R+Ro+12/wDz1H5GgBv2G2/uH/vo0fYbb+4f++jTvtdv/wA9R+Ro+12//PUfkaAG/Ybb+4f++jR9htv7h/76NO+12/8Az1H5Gj7Xb/8APUfkaAG/Ybb+4f8Avo1Fd2sMduzopBHTmp/tdv8A89R+RqG8uYZLZ1SQFj0GKAFgs7doUZlJJAJ5NRXraTY7PtlxDb787PMl27sdcZ+tTwXUCwIrSAEKMjFQ38ek36bLyOKdQCAHXPBIJ/kPyoArSX3h6OVopNQtUdWClWnAIJOMdfcVctYbC6t0uLZlmhcZR0fKsPUGqkun6BK6ySWsDsu3aWUkjb0/EYq5aPYWlutvb7Y4lztUA4GTk/qaAI7+2hihDRqQd2OtcU2rXwYjzF6/3BXbahcQyQBY3DHdmuHfTL4sT9nbr6ivz3j2eaRjQ/s/n+1fk5v7tr8vzsetlaoNy9rbpvbz7jLjXri3iMtxdRRRggFnVQMk4H61DD4oE0qxQ6layO2dqqVJOOtSTaNdTJsms967g2GIIyDkH8xVW38Kx284mt9JjikHRlwP61+fQrcScr5niL/9v2PUccHfTk/A0P7Xvv8Anqv/AHwK1vDd5PdXDCdg21lxhQO9Y/8AZd//AM+7fmK1/DNrcW1w/nxlNxXGSOea9zhWrxA82orFur7PW/Nz8vwu176b2+Zz45YX2EvZ8t/K3c7HNGaTav8AdH5UbV/uj8q/Zz50XNGaTav90flRtX+6PyoAXNGaTav90flRtX+6PyoAWiiigAooooAa6K4w6hh7imfZ4P8Anin5VLRQBF9ng/54p+VH2eD/AJ4p+VS0UARfZ4P+eKflR9ng/wCeKflUtFAEX2eD/nin5UfZ4P8Anin5VLRQBF9ng/54p+VH2eD/AJ4p+VS0UARfZ4P+eKflR9ng/wCeKflUtFAEX2eD/nin5UfZ4P8Anin5VLRQBF9ng/54p+VH2eD/AJ4p+VS0UARfZ4P+eKflR9ng/wCeKflUtFAEX2eD/nin5UfZ4P8Anin5VLRQBF9ng/54p+VH2eD/AJ4p+VS0UARfZ4P+eKflR9ng/wCeKflUtRXU6wJuPJPQUAH2eD/nin5UfZ4P+eKflWc95cMc79vsBUtvfMGCzYK+vcUAXPs8H/PFPyo+zwf88U/KpRyM0UARfZ4P+eKflR9ng/54p+VS0UARfZ4P+eKflR9ng/54p+VS0UARfZ4P+eKflR9ng/54p+VS0UARfZ4P+eKflR9ng/54p+VS0UARfZ4P+eKflR9ng/54p+VS0UARfZ4P+eKflR9ng/54p+VS0UARfZ4P+eKflSiCEEERICPapKKACiiigAooooAKKKKACiiigAooooAKKKKACiiigAooooAKKKKACiiigAooooAKKKKACiiigDifjHrmr6F4f02XRZZo7m71e2s2MMcTyFJGIYIJSE3em4gVzPgz4h+Jb19D0uezs765uZNRN9NI/kyQR2syoQUQMrS7WGQp256HFen63pGla3Y/YdY0611C13B/JuIhIm4dDg8ZFM0/Q9F0/wCy/YdKsrX7JG0Vv5MCp5SMQWVcDgEgE464oQM8vsvi5q82mm/k0HTmjuNIbWrRLe+Mjx2ySosizjaNjhHLDGRlWXtUmmfF+81OXUorHQIZXtIby9iVrsIJ7ONFNvMGIwvms2OeBg9a9HsfDfh+xe9ey0PTrZr/ACLsxWyKZwc534HzZyevrT7fw/oVuGEGj2EYa1WzYLbqMwLnbEePuDJ+XpzQI8wm+L2rLpFgsWh2kur3V5cW8kQafy4PJiWUh18veHIccYxjLZxW/wCIfiJd2PgPw9r1tocn27XZoYIrWZmKwO6Mx3FASwAU42jnI6V0zeD/AAo2jLozeG9JOmrJ5q2ptE8oP/e24xn3q/qOkaVqOlnSr/TbS6sNoX7NLCrR4HQbSMcY4psNTyu8+MOo22k2N1P4djguNRs5RYxNMT597HOIvJBx91gyuD1xuyOKjPxQ1S78azaQ3h9TZwXsunPMruHEscZdnwV27MjGAd2MNXol74a0vFlHHpFk0Fi4ks4xAuLZgMAoMfKfcVC/hjSxqL642j2P9ounlvc+QvnFMYwWxnGOPpQB5JqXxP8AFTeC7rUF0nS7C9n8PLrenyJcNMqp5iqyyAqPmw2RjI9a6RPHOqweNNM8P3+nackF0kCPdx3LsrzSRs21MLgY28K5UsDkdK7BdE0ZYkiGlWXlpamzVPJXAgPWIDH3OB8vSm2nhnQlv7S6ttD05Lq0jENtMtsoeFAMBVOMgAE0aBZnU2DFrVM9uKnpkMYjiWMdhT6QwooooAKKKKACiiigAooooAKKKKACiiigAooooAKKKKACiiigAooooARmVVLMwVQMkk8Cq39o6f8A8/tt/wB/RSa1/wAgi7/64t/KvI9Skv0uwtreWUYKbhHMcMQAcn6cg/hXxPFHFVbJsRTo06alzJvVtdfI9LBYGOIg5SdrHsEN5aTOI4bqGRz0VXBNT15x8P5JZtRs5ZpIZHZWO6E5QjBwQfpXdeILyTT9B1C/iVWktrWWZA3QlVJGfbivS4YzypnOEnXqQUXGTjprsk/1McZhlh6ijF3ui7RXk9n8QPEVrFosmoWS3N3qlnDJHalFtUV5rmKFSSGkOB5hOc8jsDUWp/Fq8kjgt7LTbKyuvtFtDc/abwFtz3rW7iFNoMoHlvlvlxleO1fS2OK567RXAeJ/iQNC1nVNKl0O4nuNOt3vX2ScPaCMETZxxmU+Xjtgntisx/jBaW1vem+sLSOS1huGDw36vBcyRGH5IZNo35Ew7ZBUjFJajbsepUV51rPjzVE8Aan4jtdOt7M2+q/YLcyyiUOouhA8hGUC87sAsOgyRWJo/wAZJ2fTrO90Q3U8qk3Elq23OZpYx5afMHIEWWw5HPylqBXPYKK8ksPi1f6nfaXb2mmaRGlxd2KzyHU/NRIrlJ2VSVUbZR5IBU55OO+av658RtQ0jX9esIdLGorp7zzHfcLCI4Yba3lcLhTuJ844zjnvigLnplFea/EDx/f6LqpitJLC0todOivx9qhMkl5vdgY4wHX7oUZxubLrhfXN1/4u3kNvqA03R7NZYGk8v7Td4aNYrmKGQzxhcwg+ZlSScgZOOlOwXPXKK8nf4qalpNtqE+r6LFcxLPerZy2tx98Q3KQ4cbflUeap3gnIUnA4qzYfFW5u/JkXw2Ft1+z/AGuQ3gyomu3tlMY2/ONy7udvBPekFz0+ivIfCPxekuLKxXW7SxMkxh826t7xTHCr3BhzKMfuiDghSTkZ5GKuRfFprm1nu7XQ4WtY/s6i4kvwke+e4khQs207Y/3ZYv2yBg07Bc9SorjNF8YXHiDwHqOsaTb2aarBHdeTai4E6O0TuinK4yjMhweK4zT/AIw6hdXFxcJpcUuni3m1W28pWMk2nxRurMMnG8zoFz02sOKVguezUV5VYfF17l9MSTQYoReXbWrStegxg5jClPk3NkygchQCpGeRl138QNe/4VbovicLotteXkpW7HmiRY1CuTsVnj3PlRlN2QN2NxGKHoNO56nRXlx+Lka6tBpQ0WS4uJTFGskcm1HkmVGtwAw3L5imRgDyPLINVdO+MwvwFj0FLczXMcMEt1fCKFAwlP75yv7tsRH5cMCWAz1p2FdHrdFeL6L8a7htOtftmhm5n/s37XPJFMEDMYHmGxcEFMJtLZ6nOCBXofgbxNceIDqEN5pqWF1YvEHRJ/ORllhSVCG2rzh8EY6jvRYLo6WiiikMie3hc5aNSfpT0RIxhFCj2FOooAKKKKACiiigCK6ube1j8y5nihTON0jBRn05qhP4i8PwKWm1vTYwOpa5QY/Wue+MtjNqHhSKGCRo5Fu0dSpxyFb/ABryqGGKWL+ztctl3sNnm9n9PxrGdXldjaFPmVz2v/hNfB2cf8JVoef+v+L/AOKqRfF/hRhlfE2jEe17H/jXzPrvw0VbjztNy8L8gHqp9K4680a60m98m6t34P04+tT7fyNPq6fU+xm8aeD1+94q0QfW/j/xqxaeJ/Dd4xW01/S7gjqI7tGx+Rr4qfRGhb7VcL/o8jZR+v4GulsnbSL8XFg0OwqoIz0OO5p+2F7Bdz66GqaaemoWh/7bL/jS/wBqab/0ELX/AL+r/jXg3h3WTdWSSP8A6wJ85A5z71sm1mlsjexXrhdmQFwQDR7Yn2Pmev8A9q6ZnH9oWmfTzl/xpkutaPCMy6pZRj1adR/WvG9I1SzuLoWk026Rvuv0P0NY/wAQ73TNOshBI5nmYkKFYHZ9fSj2w/Y62Pf49W0uRA8eo2jqehWZSD+tNk1jSYyBJqdmmTgbp1Gf1rwf4Y3UN1o0kazndA27ax6A1t3eteHy/lTXtqGBxljwCKftRex1PW5Nc0aP/WatYp9bhR/WmHxFoA663p3TP/Hyn+NeXzWkdyq+UsckbDIIOVYe1Q3ei2hj3NCAcckY6VDxCRSw9z1GXxV4Zix5niLSUz03XkY/rUml+I/D+qXRtdM1zTb24ClzFb3SSMFHU4BzjkfnXzl4s8OWtykk9rG22FeoTgn0q7+zdpYsfibM+1QW02Xp2+ePiiGI5nYc8Nyxvc+lKKKK6TlKusAtpV0qgkmJsAfSvE/Efg59Z1b7ZJJtjaDynRrclshZFGGyCFPmncO+ByK92or5TPuGZZriIV4VvZuKa+FPd37o7sLjFQg4uN7+Z5j8LNGm0V7Kxd3mMZldpChUEsWY4HYZbFemTeX5T+ds8vad+7pjvnPanUyeNZoXhkUMjqVYEZBBruyDJXlFCdJ1Odyk5N2tq7dLvsZYrEe3kna1lYhjgsLhIpo4baVUAEbqqsAAcjB9iB+VQy2ujFEuZbewKxM2yRkTCEtk4PY7uvvXHH4ZQLLG1vrl9FHHaQWy2+P3JEe3qgIBB25I9STmrJ+HdounXVnDqVwouLmK6bem5fMSd5c4z33hT04QV7xynTx6RYR61d60UL3V1bx28jO2VESFiFA6AZdifWnR6bo81nbxx2FjJaxjdAqwoUXPdRjAzntXB618N74yWv8AZWsTFDcCS58+VgF/eBmkUDq5A29Rxx3qc/C6ARW6ReJNWi8uRXk2yEebtJ27sEcgHAI6UIDubq1042htbq3tTbSvgxSIux2Zs9DwST+tKmn2CPbuljbK1spWAiJQYgeoXj5R9K4RPhbbi3njk8R6tLJIXKSvKSyFmViRk43fLgn3J4pYPAuq6f4tsL7S9VAsLcs+LhmdkBEgMar02nzM8nqoPYUgO1i07SVDxxWNiAzB3VYl5YNnJGOoYk59akmg04SsZobUSSq24uq5cEANnPUYCg/hXGat8NLW+unuY9d1S1eS5edxHKQp3StIVABGAC3GMcgHrVY/Cu1kmM1xrd3cMJA6ebGGwQyNk5PLHZyeMk5oGd9Ja2V0IJZLe3nERDwMyBth7FT2+opG0+xZ7h2srZmuVCzsYlzKBwA3HzD61xUXw1hgh+z22uXqQCDyY42GRENoB288BiCWH8WccUyH4Zrbm2mh8Ral9ot7lbgEsQjFVAVSobhQQe/RmHemI7O4j0e3iK3CWMMeHUhwijDDLDn1AyfXFSx2Fikaxx2VsqKqqqrEoAVTlQBjoDyPQ1y2v+BI9bu5pb7U3MM80U8kKwjBkSLy+pPQjBx2I61DB8PfJ0WLTV8RamWj1E3wuGcmTOMbeTj3z6knGaQzqk07RwLi0SxsQJQrTxCJPnHOCwxz0OM+lQ6toGm6jpNxpjQ/ZoZ1VXNtiJsKcjkds54ORyeOa5KX4ZpIbRv+Ei1GI25jyIMxq+wuckBs7vn659eOaf8A8K1jWB7eHxBqMcbW7QrzloyY1Ushz8pYgs3XOe1Ajp/DHhvSPDln9n0y22FlxJK53SS/MzZZj1+Z3P8AwI1oRWVnCVMVpBGVQxrtjAwmc7R7Z7Vw3iD4e3N1otta2Ov3iT2lg1rEZHbDkhuSc5AO7kc5CqOMVVt/hldC9u3m8Q3Agbb5KopwRwWRlzjys8CMHpjmmwO+j03TIxBHHYWaC3JeBVhUeWT1KjHH1FFxaaV9nFncWtl5MshYQvGu13+8TtPBPU/rXHRfDaG3khubfXb77dFnF1MPMdstEwzk9P3WMd9xqGX4W2csCRSa3fy4wZPMAYSsAQpYHrjNAHdRwWFwRdRw20pLBhKqq2SuQDn1GSB6ZNNbTNNaOaNtPtCk7+ZMphXEj/3mGOT7muHX4YKr3DL4m1TMpiKgsSI9jBuBnGOOARxk9c16HSGVf7N07crfYLXcsZhU+SuQh6qOPun06VNFDDEzNFDHGXxuKqBnAwM/QcVJRQAUUUUAFFFFABRRRQAUUUUAc74/jkl0WNYzgidT+hrgtQ0oXto8LgiTHyv6GvSPFahtNUN/z1H8jXMrbof/ANdebiqqjOx20KblG6MHRrG4t7UQ3QDHGCRyD71m6/4Ut9UV3kysiHKHH+c12f2WPHUD8aPskPdh+tcv1jQ6FRd73PN4vDEV5YyWcke0L2fGPwrm/Ffgj+zU862nDoegU43V7Z/ZtsTnjPqBUGreHbPUtONpIzAfwnuDUqvLoXyR7nzXY3WoadeMiySLG45XrXoHhC6u4YJFnu5jA3GJVwrcdq1/EfwnuHmS80e7j3IR+5fjcB7/AONeh2mg2y6RFDJbguiDKsAefSqnWk1ogUIrdnj1nbTaLrc8lysf2WUFUMj/ADDPRvauS8ZLM19KqQlkGV37SRn61654x8E32o6eWt7aQzByVAbtjgYqS28O61JpsVvc6aJH8tQ6SY2sRjOfTI6YrJV5Kzsa8ke54Rpl55djPasHWYfMrqeT7EelY7Xc8bMzM23PHNfQet/C7TJjDJYQz2d065kB+dVP17VxPiL4VapDOvlr9pixhvL6r+FdUcQupi6fYtfAnVLq8lurBrnzYEj3pGzcoc8ke1enyPbsrruyyjLKOoHrXhOl+EdV0nV0ktDcQybiDtODjvXsOgww6c8Qeecl/laO4wcse+etY1ZpyvFlwTS1LM5sJCbZJVBI3YPAP40fCu3sYfH0/wBnXbILR/8AgQLJk1PfabZXE4jaABM7t6DvV/wFoiWvjN9QWVm/0RowCenK/wCFVh5fvERX/hs9Iooor2zyAooooAKbK3lxO4UsVUnaByfanVFdymC1lmWNpDGhYIvVsDOBQBnx6rdY/eaXcBuOACewyOnqTj1welW7G6e5aTdbvCqn5S+QWHrjFYa+LOF36LqSs2Tjy8gKO+as/wDCRqZDHHpWoSFQSSqDGPrn/Iwe9AXN2isL/hJI/IScaZf7GMi/NHtYFSo6H13foaJvEEkM8yS6TeGNGYK8aliyggbsYHc9OaAN2isI+JIlgjd9PvN8iM4RVBwocrnP5fXcMU248SBbKa4t9MvJvKaNSrJsJLHBA9xjmgVzforAtfE0dzcRQx6XqCmSQJmSLYFBbGTntz/Snt4gb7I8w0y7BUgbXUgEHdyMAnqhGMd19aBm5RXON4qxMQujak0S53uI+QMHovU9uPegeKl/dt/Y+pbHzyYueAOg79fxoA6OisOLxLbSXcNv9ku1E0jRxuyABiBk4Gcmmr4j8y1uJotLvMxRlgJF2hyNuQCM/wB8dux9KAN6iueufE/2e4aGTSNQIUBi6x5XBVGHP1Yj6qfan3HiLFrDcW1hLIJHdCshKFSvBJwDwDwfpwDQBvUVgW3iCeZyP7LkA2SNw5J+VQ2MFRySSPqO9S6Nr/8AaF2ts+mXtq7KzBpE+XA96ANqiiigCnd3c0FxsW0kmj2Bsp1JJxj/AD61DBqVxK8YOm3EascFm7f54qHXtam02cRx6dLcjyt5ZSR3PHAPpz9V4OeK114o+zXj28mj6gdgJLrHlSAqkc++5h9VPqKALY1a6wT/AGVcHk9M9PyrRtJmnt0laJoiw5RuorGufERW2guLawllWbfw5KFdpwSQAeM//WBqXStblvb5LdtPeFWDneXJxtx1G0epH1B68GgDZooooAKKKKACiiigAooooA534gXcFno0UlxMIla4VQx6Zwa80utX1y3uWltUs9Us+oWCXbKB9O9dV8ftWstH8G21zftIsT38cYKLuO4q5H8q8PtfGfhm5nMcGpbJVPIMDA/yryMZh5Tq8yPRw1RKnZns+l3pvLVJ/mhb+KORhuU1wvxn8a6t4WsdOv8ARpmlJuPLuI1gEiFSOCzfw9DjHrXAeOfF2jt4M1h7HWQbtLZghiRlcE++PQ14HoGtbbG9hWOe5lm2LKxfCRx54PrnJrLC5fJzTk9O39M3q11yNo++ND1uz1K1gmhuYg8sYcxs4DLxyCPUdDW1CxOMOPzr87dV1jU9L8ZXUllfzwSwXO6NkPKHIPFfWEHii1+xRTya/DloldlFwuckDPGfU1zYjB1aUvdd0awlGcbs9uiD9iD+NWI0lPdB+IrxyDXAxHl61Gw55FwCP51MviSNWfOvQrt6gzrxWUfbR3SB0Yv7X4f8E9eWO8E53PbiHHB3/Nn+VLIjYObiLP8Av15EfE8KyxhvEFvlwSpM64xkDr25NN1PxNHZJC0+tKfPmWFNjhvmbpnHQe9Wqtbbl/H/AIBP1dfzfh/wT02Zb5sr9pso8nhgxbjvWXYaVf28kiXOvQzxE7lYpiRT6ehFed/8JbZ3C3AsfENpdz2+PMjS5X5QTgk/r+VWz4ggViv/AAkFp7f6Sn+NZuNd7o0UY9z0OXT7E5bzrRpT1ZlqBLDSwQ81zatIhyCM/Ka8n1r4geH9Mkf7Vrn2iSPG5bdTLsz6leB+JrAufix4RZs79RmckYC2+CT+dWsNWl0IbgtOY97lfTIwP9PtxuPHPWr/AIVa1fUy0Fwkp8puFHuK+df+E68JXr7X1ZrSUHBjuoXRlPv2Fd98B9Y0i98bS2+n6vZ3T/YpGMcL5OAyckfj+tdOHwlSNWMm9mYVpx9m0j3WiiivfPKCiiigAqK7nS1tJrmQMUiRnYKMkgDPA7mpajupo7a2luJm2xxIXc4zgAZNAGE/jDSkdo2hvgyMUYfZzwRnI/DBH/1uambxNYJDFJJFcgyJ5gUJkhdxXOQcdQf6ZyKRPFGkSSKiNKztKIwPKIyxYKeT6EjP1pkninQ47iYO0itGfLdvJPZsY9eD/MUCJx4isWeDy47iRZujLH93pnP0yKry+KrOKSSOS1ui6sQFVQc4OOeeD7du9Wk8Qabti3GWMyI7hWjOQF3Zz/3w35VB/wAJVofmNG87o6sFYNC3DHseOtMZEnizTmfDWd8s4jDMvkcqCobrnB4IP/1+KdF4u0x4Ek8u7DNj92IsnkE547ADn06deKmufEul292YJTMCCV3iM7dwbbtz6k8fhUDeLdBZeZJGjdT83knBGQD+pP5GkBJc+J7KK2triOC4mS4d0HlgMVZTgg4Pr/Siz8UWN5PHDBb3haQMQWi2gAKx7n/Zx+I98SWesaTF9mtLaNokljEkSpCQNrHjjtk/zpp8UaGoLfasJtLBvLOGAGeOOeP50AQL4v00Rq0kN4HwCyrCWxn3HB/+uPWiPxdpzzNEtvelgeMRZyOOc5x3/T14q1eeItKtCVuHkTG3I8o8ZAb+RH51DH4r0R51hWaQys20L5LZzxx09TimIXUPEGnWz273FtK0jQ+cuIwzR5HQ9wSPzpH8UWv2aGeOyvZBLII9ojAIztOeT0wwP4GnXPinR4ZpIWkkaWNipVYiTkEjj8QR+FK/ifSY7WK4maaNZGKhWiO4EYHQf7y/nQO4ieKNOaya6MdyEVwpHlc8ruBA78fj7VCPFmnxtMrWd7GkP3iIc45APA9yBxnrmpx4n0jZLIZJAkRQMTGfvMSoHrkFTn6VG/i/QVGWunxu258puSOo6dqQD5vFOmwm3Dx3eZ40kTEJPDEjn0PFQL4x0tiMRXe0puJ8rpwD/Xp144zUg8WaJ5jRtJKrp98GFvkAPU8cdvzqRvE2lCKdk85zAEMiLEcjd09u4oEamn3SXlsJ40kQFipWRcMCDg/yqes7SdasNUmlgtXcyxKDIjIVK57H3rRoGJuXdt3DdjOM84paqXdhDcz+bI0isUCfK2OAc/1NQW+jWcLo6vM7Icgs+f8APf8AOgDRUKqgKAF7AdKWsj+wrfBU3EwjC7VVWxtHpn8/zNadvEsECQqWKoMAk5NAElFFFABRRRQAUUUUAFFFFAHjP7X8LT/DKyVGjVhq0JBkbC/ck618nrdx2fyyWFtdvI2fMhfkDHIPIHU9fQV9T/tm3U1p8MdMkhXdnW4FcYz8pSSvleXW9VmljeGOG2KPu3JGMk+h3gj9Kl2NoN2LE9/HHBFHe6Xaaa7oS7RuSJVPQnJx+VYHjN7X/hH3+zzpvEiHCY3Hn2rG12x+3yyXl7cXc0hI5dhtX5hwAAABz0FVL7w7FZIJ4/PfDquPlzgnGelXGWlrFTjDe52WgTWLaNA9xcwCUplvM27uvcnmvatG8G2XiDw+6wyPbMJVG4WcBJCnPDbc9/U5r531Tw3bQ3cgN0ZkKjDiRRlccN06cH8q9X8B+Pdc0kT6aStrDM263knjDowC8lBnOT1/CufEKU7KJpScIq9zf1T4O3EEYa01XUr2Ik7oVeJH/DPB/Sse68BWFiM6jF42t1UYJSxilT81J4rvNO+I4sZC+pX2m3SpAs0i7TEwU8ZUjOetenaJrmn32ijVLTeLc7jkplht6jHrXDU9rT+I6YOE9j55tPCvw21KWSIeLdatrjbuMc9mqbfc4pLjwd4P0ixE+k+Mr27vraEXSxPDsgmAONqkj72cHGema98uLnQNU0uW6uLK2vIshJFkgBIkIGEZSMhvmHHvXmHxf8O+FtF0q1ks7GeLUHf908bP9nX++ME7QSDwMdj6VWHnzzUW3+BNaPLBtWPOT4KvNEibxG1xDJa3EPyCPnDSLgAn1AJrA1jR/E+nDz30+8kilPybbdshcAjqAO/b0q55sD6xd2+nTPLp8cURUuhVxIR84YH0bOPbFdX4c8C65faRZ6vo2paa00kQLRiWSCWM9wSjV3TSUE5Pds5Yybk1HocPpmybTL6yltZ7My4dzNwflBxx2GWpuk6XZWeo297NewSwwSrIygncdpzgZ+lbl/H4q0bWpYteuDNNAubNA5lA5BwM8nnHXrWcnjjUJYLnTNS8N2KPdfu981gIpIiRjKkEHPfvzWnKuWNiebVlXXNPs7nUHuJ9QaGaQjcgAY898Zr1H9jqwa1+Mt4ySCWFdKmUNlc53xHoDXlXiD+xk1V2u2gguIlVjM0kisfTgcV61+x1JDL8Wbl4dVFyv9lzjyt2T/rI/m5GcVU4LmbIU/csfYNFFFIzCiiigAqO6lSG2lmkBKRoWYBckgDJ471JTLholgkacqIgpLlum3vn2oAxf+Ej8Nqke+8t4z8pCsvKkjI6dKZ/wkvh7zNpcBw7DBgOcjOTjGfX+dTx3/ht2REmsGJwVwq4OBxg+uP6U17/AMO2109vILSB4mKEtEFAOMkZx6HmmBLca5ocFy8Ml1EJoyVZQhJXPXOBxRJrOjq8AWRZHuWVY9kZO4lio5+ob8AaR7/QHQXEj2vztwXj+ZmU46EZJBFIl74ft4o2jktSsEaeWUXeURjhcEZ4J6UgIX8S+HtjF5lG5grq0JzljgZ474P1ANLFrfh1VdYXj4ZmZRAQdwyW6jqCDn070LqHhZnHlyafIxfYNkYbLMenA7n+voakN54fWKQKls32d9rIkIJVskYAA9c0AC+ItEaOSSO4D+VEZGAjOQoG7uPTBHqOaij17w4kaIs0KoqLj93kKOgBwOMEgfUj1pj6h4VXUY5mltvPaJowQp27Mc57YwMZPpjtT31bwvIph+0WTLLlTtX2yeQOOmfbg0ATT65oaeW80yZkAK5hYk/MQB065DcexoXXdB8r7QbmJI/M2rIyEBm2g5BxzwRzSWs3hyFoLOBrMvGFWJcbiAxyOfcn9femNqvhuGd7N5bSJo5PmRowoD9M9MZ4oAibxD4Zt3EYliBYvIf3JHPBYnI64YH6GrLa9oZikkM6FYMs+YyNmCFPUdQSAR1pov8Aw6YEdRbNCZfLDCH5QxXcecY6Y5qBtQ8KRXFxefaLNpXj/elTuyvXp09CfwJoEXTq2jYZjLHgxGZv3R+6uc546jB468VWfXfDduRJ58GZyGJWMndyFyeO3FSx6n4euJcRz2crlWXIUH5TnIzjp1JqB9T8MRRmWRbaPGcqbfDdPTGegz9BTGSL4i0FpXX7QodTtb902c+nTr1469aZaeJPDs0kUEU6KZm2IDERuw20dumenakl1bwpDbybprARqu51EY6AE8jFTreeHI1WRWsV+cldqDO4YzxjOeR75NIDXVFUllVQT1IHWlpkEsc0KTQuHjkUMjDowIyCKfQBl6to0Wo3KTSXE8RVQuIzg4BJ4PUZzg46jFUF8Jwqkyx6rqSNI24sJeRySR757/StTULy8t7gLBYvcRbMkqcHdnpVVdXu5C/k6bI+0lSd3AI9eKAGX3huK9H+kX94WKIrFHwG298ep4z9KbH4ZiC/vNS1CQ56mYjHTp/nuasyajqAcKulSEcFjuz26dKlF9eeQ8n9mybgQFXd97nBPT8aAM3/AIRVc7jqt+ZOPnL8nAI/9mJPvz7VO/h4GCGJdV1FPKdn3CbliQBkn6jP4n1qZNSvtw36XKF2ksQSefQcVesZ5J4i8tu0DBiNrfzoAxv+EXjLO0mqajJuOQHmyB07d+n5V0FFFABRRRQAUUUUAeIfto2y3XwotInaRF/taEko20j5JO9fId1bt5fmxPIoVeVXjP4DqfevrD9ubUJ9O+EenyQBC0mtwRkv0AMcvP6V8STa54pIPl/ZiFTcfL+bg9Bx3q4+g07I3J4vN+UR6i6Ef3BgjtwW4pI9IkvdzyRXEeeMOwDYx1yCa52bUvFUemxXkk0aJK7Isagbxt6kjsPrVBtc8QYLyahMFIxgcUOaS2HZvqehW+kzL5MDM+wDy1LjjaeMHjkVvpPdPo0GlzSwLZ24byy3BQnuO+R29K8m0bWLuPUbW4uZnn+cLseQgHJ4PFbem6/qWl+LFvY9PktpophHJHFHuQL0IXII9KylK62Ljp1OzvLW3vZhJeas0zIgQHcBwDnoD6gV1GleNNa0vSf7OsPEE4h8wuAYQ5ycc5/AcV3th4g0G6hFxaPbFW6qqAFD6EdjXS6T4i06K2Cq0ZA5+6K46uJW0kddOg/ss8cPjrXwiB9e1RdsnmDZCFBf1wF61k+J/EWsa9bLb3erarKiuJAHQbQemcAD1r3TXvEmnTxRo7DAbOQB1ryz4/63Y6h4Hl0+xlSO8uHjiLjG4orb8ce4zUU8RT5laOv9eRU6M7O7Oc0yFo7dt+9nYliz/ebjvTPDfhbxINRsmtZNZ3P8wKMqLjGeWHQVlTa/oehW0Hl38lz50Ku0bvkxvtGQD1x9fSu9+GPxS0zU7WG0uljt7yFAvytlW/DqK9GdX92uVHFCHvvmZgeKPPufGWn6PdatJeX0hCRvHdK6qc/dL8FTntR4lXxBBqttaapp+rtGsnyTXEnmQk55KsGIz9ea4f4qzNY/EyK50O4eFpmVsrIeHz94HtW1c/EjUY9JfT9Wu4rieC4TzEMZ3EqexHDfXArKFRtx2saOKSkdDfabeXV001ros14pAUyIBjj6ivU/2TdOntfiVPM2iGyjGnTL5h29d8fHHP8A+qvKtI+I0H2aO1hcApCrnju2SR9a9Z/ZT8TLrHxLuLQAcadNJkcfxx/40pV+ao0kHs7U73PqeiiitjmCiiigAqO6aFbaVrjb5IQ+ZuGRtxzn2xUlMnWN4XSYKY2Uhw3Qg9c0AYaN4Tm2PG+nDDgrgqvIYEf+PYqw0/h64b941k++MSZdRhlcYByeORTV0bw477Us7IsnBCkZHOf5/wA6bdW/hmaCKS4FlLFtSKMl9wwRlQOfTn6CgBsknhYmJWm08hFdUXeCBkhm/ElQc1Kg8OeSUjFh5VxIFO3btdgRgZHcZGPrxUP9leFWyogsCCplIDjGAfvdexPXtU7Wfh4okRSxCxNuRQ4G0qB79gq/kKAI8eF4ZiP+JZHIjHjKgqR1/Knvc+G2hlBm09kYkuAVOT97t1PekWx8OPNPtSyaQjfLiQEgNnnrwOtVZdL8L3DRQq1soiwSiSAB1JyA3qCRn3IoAsq3hhVeZTpu1Y3Ziu04To3TtTbdfC9xsjhTTnwDIoCrwO5/Ic+1Kul6D9uWVDCDLCYREsgCSKeOnc4XH4VMunaCZfOWCzLkeTu3A5GCu0+vGRigCpcW/hWSOFmksY0D+YuyUIGI9cHnGP0qaWXwxI/nSHTmaR2PmEL8zLgnnv1H50JpHhosqLa2JZeQAQTxx6/5xTja+HZgtv8A6G21mdUWUZBbqRg99v6GmAr/APCOxKbV209VR9xjJXhsdcevT9Khm/4RRABIumAMFA4XBDHj88/rUj6f4fjuZhMtuJ5AHbfJhgGbjHPAJTjHcU2TSfDBHktbWAH9zcBnJyBjPqMgeo9qQEsb+HbUpsfT4iVDrgqCQ3Q/jVeJ/Cjs6RnTdynaR8o5OD+PUfyp8uneHIw15Mtr5YhCgvICiooIyOcDgnml/snw0S0v2eyJ4DPvGeeRk569/wA/WmAjP4WcSsx0wiUYkJ24cH+ec00x+GJmktY2shJIuG8pgHwOeCOc/Ln8KVNP8MQkbY7FdpDffGAeoJ5688fWnWun+G0kikt47LfkeUVkB7YAHPoeB70gJtGvtFFtDZabdQeXH+6jjD88DOMHnpWpWbaaDo9pOs9tp0EUisXVlXGGIxn8gPyrSoAyNd1iXS5BiwlniCBmZM55JHHGOOCc9iMZqOw16a6u1g/sW/iXcA0jqAo9/wBfy59q2zz1ooAKKKKACiiigAooooAKKKKACiiigDwX9uYI3wetA8JmH9sQ/KBkn93LXxZo1supXEkdvYjMahnC4TC9jjv2r7Q/bqivZfg/YrYwmWT+2oMgHA2+XLya+ZfhXpdnpJudZ8Taha26vF5exnDMxznAXqe/NS5WNoK6MjSdOVo5YYoJohMxWUsMZI4OfzrB8TCxkkWOPT4YWjBj3xNu8wjqxz0r1G51/STp15Jp+kxRw87WDbTgfxYHuRXkN0irI00ysJJSG3bsjaenHalBt9SpWRNpehrcTnyZLUR7f3rPGX2D1wAefpitZJmlBuLVj5J2oGLbcMqgH+lUUtmuomksZJIj/q9yuBnPOOnHSqk+nataxOtvcxsjhSYw20hiQM5PH41pye9chtcpqy3mvW+swalpKmcSERzxLKSGP985Ofxr0m01C/EXLEcdAT1+ua8V0bW9UstQ2i4dtkm9ozKSrFevfGcZFe3Wdxa3VjDeWzBoZ0DKS3I9jXLisPFs2oVmipqF5qEkJKcnnj3/ADrhPG9jqN5BG/lqs4bhhnPvXpsZhx83THrWVrMauuSoI+lY06Kg7o0qVXJWZ4hPp95aXMVlMN8j42d+tdHbeB9eWYXaMYbgDh4zgj3rT1GCP+3raTaDtYEH0r1CyvI3gWTaBketdTlsYKB5JPeWs1/DZ+MYTaXsIAh1OL7r+zrj9ad4q8MtAo1GGQXEcjAiVTuDe+a7+603S9Tvpor61SaKUEFWH6j3rkL+31LwRPKkbtq2hSjm2mG7y/p6fUVSs3cGmivaeGJryxjkL8FRj5Ole5fsXWuoWPxZntr2ztyg0qfyrmJdpx5kXysP8c9K4XwleafqmkJcaXkQlSRC/wB9Pb3r2L9lvYfiZMVI/wCQbL3/ANuOlswlZxPqKiiitDnCiiigAqO6iS4tpYJPuSIUb6EYNSVHdQx3NtLbygmOVCjAHBwRg0AZdpoWi29xFNDGBKm0KfNPOOR3555+vNRR6R4cewkRVge1ON377KgLkDnPH3m/OpIfDWlR3YuhHIZVKlWLdCDnIx7/AOHTio5fCeiyI6/Z3XfnJDnoQAR9MCmBKND0OETSLCkQZdshEhAA+U568H5U59hVS38L+HhKGRd5j3x7fOOASwfH1BHHpVq58M6XcTyTSLNukJLASHB5zjH15/8ArcUXXhnSbi4kuJIXDyFi5VyNxJznjvnuPSgBf+Ea0Ro9gswEIwQrsNw3FueeeSTSS+F9CkYs9ghy/mH5jjdzz1/2j+dX7CwgsYIoLZpEiiBCpuyOSTz+dWqQGbFoOlRNCy2i7of9WSx+X5t/H/Auabb+H9Jt7lLiK1xIhDKS7EAgYBxnHA4FalFAGQ/hvR3ILWzZAwCJGBA5HHPoSPocU2TwzorKVWzCZVVypPAGP6KBWzRRcDOuND0u4ujdT2oklK7SzMeRjHTOKrw+F9FjVQbMSEIVy7E5zjJ+pwPyFbNFAGQ3hrRGgghawjZIFKxgk8A5z/M/nTj4e0cwywmzUxytuZSxIz83T0+8351q0UAYMXhHRUmkdoGdGChIy3yxgHOBj1PNTW/hnRIGDRWKqwdXDbjnIII/UVsUUAFFFFABRRRQAUUUUAFFFFABRRRQAUUUUAFFFFAGb4h0HRvEVitjrmmWuo2yyCRYriMOoYAgHB78n8651vhT8NmXa3gnQyPQ2q12lFA7s5A/DD4etC0J8G6KY2G1l+yrgj0qJ/hP8NHxu8D6EcDHNotdpRQF2cZF8KvhvEMR+CdDUZB4tF6ikl+FHw1lUrJ4I0NlPUG0XFdpRRcRxEPwh+F8LbofAfh9D6rZIP6Veg+HXgWCLyofCekImc7RbLjNdTRSsh3ZzH/CvvBH/QraV/4DrSP8O/AzjDeFNJP1t1rqKKLBdnHt8Lvh2zh28F6IWHc2q5qdfh34FVdq+FNJA9BbrXU0UWC7OXX4d+BlbcvhXSQfX7OtMufhv4Cuhi48JaRKPRrZTXV0U7BdnF2nwn+GtnMJrXwTocDhtwMdqq4PrxW5pHhbw5pF8b7S9EsbO5KGMywwhW2kgkZHbgVsUUCuFFFFABRRRQAUUUUAFFFFABRRRQAUUUUAFFFFABRRRQAUUUUAFFFFABRRRQAUUUUAFFFFABRRRQAUUUUAFFFFABRRRQAUUUUAFFFFABRRRQAUUUUAFFFFABRRRQAUUUUAFFFFABRRRQAUUUUAf//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4"/>
          <a:stretch>
            <a:fillRect/>
          </a:stretch>
        </p:blipFill>
        <p:spPr>
          <a:xfrm>
            <a:off x="798786" y="1132028"/>
            <a:ext cx="8345214" cy="2662657"/>
          </a:xfrm>
          <a:prstGeom prst="rect">
            <a:avLst/>
          </a:prstGeom>
        </p:spPr>
      </p:pic>
      <p:pic>
        <p:nvPicPr>
          <p:cNvPr id="14" name="Image 13"/>
          <p:cNvPicPr>
            <a:picLocks noChangeAspect="1"/>
          </p:cNvPicPr>
          <p:nvPr/>
        </p:nvPicPr>
        <p:blipFill>
          <a:blip r:embed="rId5"/>
          <a:stretch>
            <a:fillRect/>
          </a:stretch>
        </p:blipFill>
        <p:spPr>
          <a:xfrm>
            <a:off x="798786" y="4238815"/>
            <a:ext cx="8345214" cy="2109433"/>
          </a:xfrm>
          <a:prstGeom prst="rect">
            <a:avLst/>
          </a:prstGeom>
        </p:spPr>
      </p:pic>
    </p:spTree>
    <p:extLst>
      <p:ext uri="{BB962C8B-B14F-4D97-AF65-F5344CB8AC3E}">
        <p14:creationId xmlns:p14="http://schemas.microsoft.com/office/powerpoint/2010/main" val="119716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218636"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dirty="0">
                <a:solidFill>
                  <a:srgbClr val="002060"/>
                </a:solidFill>
                <a:latin typeface="+mn-lt"/>
              </a:rPr>
              <a:t>Les aides à la mobilité</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4">
            <a:extLst>
              <a:ext uri="{FF2B5EF4-FFF2-40B4-BE49-F238E27FC236}">
                <a16:creationId xmlns="" xmlns:a16="http://schemas.microsoft.com/office/drawing/2014/main" id="{C114582F-35D6-0C66-F0A8-E045BFD8C9EF}"/>
              </a:ext>
            </a:extLst>
          </p:cNvPr>
          <p:cNvSpPr/>
          <p:nvPr/>
        </p:nvSpPr>
        <p:spPr>
          <a:xfrm>
            <a:off x="6240779" y="1033271"/>
            <a:ext cx="2290572" cy="1658112"/>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a:extLst>
              <a:ext uri="{FF2B5EF4-FFF2-40B4-BE49-F238E27FC236}">
                <a16:creationId xmlns="" xmlns:a16="http://schemas.microsoft.com/office/drawing/2014/main" id="{796D511B-1181-7B33-01B9-8CB96C875D33}"/>
              </a:ext>
            </a:extLst>
          </p:cNvPr>
          <p:cNvSpPr txBox="1"/>
          <p:nvPr/>
        </p:nvSpPr>
        <p:spPr>
          <a:xfrm>
            <a:off x="1029922" y="1785723"/>
            <a:ext cx="7650951" cy="3327834"/>
          </a:xfrm>
          <a:prstGeom prst="rect">
            <a:avLst/>
          </a:prstGeom>
        </p:spPr>
        <p:txBody>
          <a:bodyPr vert="horz" wrap="square" lIns="0" tIns="13843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90"/>
              </a:spcBef>
            </a:pPr>
            <a:r>
              <a:rPr sz="1800" b="1">
                <a:solidFill>
                  <a:srgbClr val="002060"/>
                </a:solidFill>
                <a:latin typeface="Calibri"/>
                <a:cs typeface="Trebuchet MS"/>
              </a:rPr>
              <a:t>EURES </a:t>
            </a:r>
            <a:r>
              <a:rPr sz="1800" b="1" spc="-30">
                <a:solidFill>
                  <a:srgbClr val="002060"/>
                </a:solidFill>
                <a:latin typeface="Calibri"/>
                <a:cs typeface="Trebuchet MS"/>
              </a:rPr>
              <a:t>Targeted </a:t>
            </a:r>
            <a:r>
              <a:rPr sz="1800" b="1" spc="-5">
                <a:solidFill>
                  <a:srgbClr val="002060"/>
                </a:solidFill>
                <a:latin typeface="Calibri"/>
                <a:cs typeface="Trebuchet MS"/>
              </a:rPr>
              <a:t>Mobility</a:t>
            </a:r>
            <a:r>
              <a:rPr sz="1800" b="1" spc="5">
                <a:solidFill>
                  <a:srgbClr val="002060"/>
                </a:solidFill>
                <a:latin typeface="Calibri"/>
                <a:cs typeface="Trebuchet MS"/>
              </a:rPr>
              <a:t> </a:t>
            </a:r>
            <a:r>
              <a:rPr sz="1800" b="1">
                <a:solidFill>
                  <a:srgbClr val="002060"/>
                </a:solidFill>
                <a:latin typeface="Calibri"/>
                <a:cs typeface="Trebuchet MS"/>
              </a:rPr>
              <a:t>Scheme</a:t>
            </a:r>
            <a:r>
              <a:rPr lang="fr-FR" b="1">
                <a:solidFill>
                  <a:srgbClr val="002060"/>
                </a:solidFill>
                <a:latin typeface="Calibri"/>
                <a:cs typeface="Trebuchet MS"/>
              </a:rPr>
              <a:t> - TMS</a:t>
            </a:r>
            <a:endParaRPr lang="fr-FR" sz="1800" b="1">
              <a:solidFill>
                <a:srgbClr val="002060"/>
              </a:solidFill>
              <a:latin typeface="Calibri"/>
              <a:cs typeface="Trebuchet MS"/>
            </a:endParaRPr>
          </a:p>
          <a:p>
            <a:pPr>
              <a:lnSpc>
                <a:spcPct val="100000"/>
              </a:lnSpc>
            </a:pPr>
            <a:endParaRPr sz="2100">
              <a:latin typeface="Trebuchet MS"/>
              <a:cs typeface="Trebuchet MS"/>
            </a:endParaRPr>
          </a:p>
          <a:p>
            <a:pPr>
              <a:tabLst>
                <a:tab pos="354965" algn="l"/>
              </a:tabLst>
            </a:pPr>
            <a:endParaRPr lang="fr-FR" sz="2100">
              <a:solidFill>
                <a:srgbClr val="000000"/>
              </a:solidFill>
              <a:latin typeface="Trebuchet MS"/>
              <a:cs typeface="Trebuchet MS"/>
            </a:endParaRPr>
          </a:p>
          <a:p>
            <a:pPr marL="298450" indent="-285750">
              <a:spcBef>
                <a:spcPts val="1730"/>
              </a:spcBef>
              <a:buFont typeface="Arial"/>
              <a:buChar char="•"/>
              <a:tabLst>
                <a:tab pos="354965" algn="l"/>
              </a:tabLst>
            </a:pPr>
            <a:r>
              <a:rPr lang="fr-FR" spc="-5">
                <a:solidFill>
                  <a:srgbClr val="002060"/>
                </a:solidFill>
                <a:latin typeface="Calibri"/>
                <a:cs typeface="Trebuchet MS"/>
              </a:rPr>
              <a:t>Les personnes qui </a:t>
            </a:r>
            <a:r>
              <a:rPr lang="fr-FR">
                <a:solidFill>
                  <a:srgbClr val="002060"/>
                </a:solidFill>
                <a:latin typeface="Calibri"/>
                <a:cs typeface="Trebuchet MS"/>
              </a:rPr>
              <a:t>souhaitent </a:t>
            </a:r>
            <a:r>
              <a:rPr lang="fr-FR" spc="-10">
                <a:solidFill>
                  <a:srgbClr val="002060"/>
                </a:solidFill>
                <a:latin typeface="Calibri"/>
                <a:cs typeface="Trebuchet MS"/>
              </a:rPr>
              <a:t>trouver </a:t>
            </a:r>
            <a:r>
              <a:rPr lang="fr-FR" spc="-5">
                <a:solidFill>
                  <a:srgbClr val="002060"/>
                </a:solidFill>
                <a:latin typeface="Calibri"/>
                <a:cs typeface="Trebuchet MS"/>
              </a:rPr>
              <a:t>un emploi, </a:t>
            </a:r>
            <a:r>
              <a:rPr lang="fr-FR" sz="1800" spc="-5">
                <a:solidFill>
                  <a:srgbClr val="002060"/>
                </a:solidFill>
                <a:latin typeface="Calibri"/>
                <a:cs typeface="Trebuchet MS"/>
              </a:rPr>
              <a:t>un</a:t>
            </a:r>
            <a:r>
              <a:rPr lang="fr-FR" spc="-5">
                <a:solidFill>
                  <a:srgbClr val="002060"/>
                </a:solidFill>
                <a:latin typeface="Calibri"/>
                <a:cs typeface="Trebuchet MS"/>
              </a:rPr>
              <a:t> </a:t>
            </a:r>
            <a:r>
              <a:rPr lang="fr-FR" sz="1800">
                <a:solidFill>
                  <a:srgbClr val="002060"/>
                </a:solidFill>
                <a:latin typeface="Calibri"/>
                <a:cs typeface="Trebuchet MS"/>
              </a:rPr>
              <a:t>stage</a:t>
            </a:r>
            <a:r>
              <a:rPr lang="fr-FR">
                <a:solidFill>
                  <a:srgbClr val="002060"/>
                </a:solidFill>
                <a:latin typeface="Calibri"/>
                <a:cs typeface="Trebuchet MS"/>
              </a:rPr>
              <a:t> </a:t>
            </a:r>
            <a:r>
              <a:rPr lang="fr-FR" sz="1800" spc="-5">
                <a:solidFill>
                  <a:srgbClr val="002060"/>
                </a:solidFill>
                <a:latin typeface="Calibri"/>
                <a:cs typeface="Trebuchet MS"/>
              </a:rPr>
              <a:t>ou</a:t>
            </a:r>
            <a:r>
              <a:rPr lang="fr-FR" spc="-5">
                <a:solidFill>
                  <a:srgbClr val="002060"/>
                </a:solidFill>
                <a:latin typeface="Calibri"/>
                <a:cs typeface="Trebuchet MS"/>
              </a:rPr>
              <a:t> </a:t>
            </a:r>
            <a:r>
              <a:rPr lang="fr-FR" sz="1800" spc="-5">
                <a:solidFill>
                  <a:srgbClr val="002060"/>
                </a:solidFill>
                <a:latin typeface="Calibri"/>
                <a:cs typeface="Trebuchet MS"/>
              </a:rPr>
              <a:t>un</a:t>
            </a:r>
            <a:r>
              <a:rPr lang="fr-FR" spc="-5">
                <a:solidFill>
                  <a:srgbClr val="002060"/>
                </a:solidFill>
                <a:latin typeface="Calibri"/>
                <a:cs typeface="Trebuchet MS"/>
              </a:rPr>
              <a:t> </a:t>
            </a:r>
            <a:r>
              <a:rPr lang="fr-FR">
                <a:solidFill>
                  <a:srgbClr val="002060"/>
                </a:solidFill>
                <a:latin typeface="Calibri"/>
                <a:cs typeface="Trebuchet MS"/>
              </a:rPr>
              <a:t>apprentissage </a:t>
            </a:r>
            <a:r>
              <a:rPr lang="fr-FR" spc="-5">
                <a:solidFill>
                  <a:srgbClr val="002060"/>
                </a:solidFill>
                <a:latin typeface="Calibri"/>
                <a:cs typeface="Trebuchet MS"/>
              </a:rPr>
              <a:t>dans</a:t>
            </a:r>
            <a:r>
              <a:rPr lang="fr-FR" sz="1800" spc="-5">
                <a:solidFill>
                  <a:srgbClr val="002060"/>
                </a:solidFill>
                <a:latin typeface="Calibri"/>
                <a:cs typeface="Trebuchet MS"/>
              </a:rPr>
              <a:t> un </a:t>
            </a:r>
            <a:r>
              <a:rPr lang="fr-FR" sz="1800" spc="-10">
                <a:solidFill>
                  <a:srgbClr val="002060"/>
                </a:solidFill>
                <a:latin typeface="Calibri"/>
                <a:cs typeface="Trebuchet MS"/>
              </a:rPr>
              <a:t>État </a:t>
            </a:r>
            <a:r>
              <a:rPr lang="fr-FR" sz="1800">
                <a:solidFill>
                  <a:srgbClr val="002060"/>
                </a:solidFill>
                <a:latin typeface="Calibri"/>
                <a:cs typeface="Trebuchet MS"/>
              </a:rPr>
              <a:t>membre </a:t>
            </a:r>
            <a:r>
              <a:rPr lang="fr-FR" sz="1800" spc="-5">
                <a:solidFill>
                  <a:srgbClr val="002060"/>
                </a:solidFill>
                <a:latin typeface="Calibri"/>
                <a:cs typeface="Trebuchet MS"/>
              </a:rPr>
              <a:t>de l’UE, en Islande ou en</a:t>
            </a:r>
            <a:r>
              <a:rPr lang="fr-FR" sz="1800" spc="-10">
                <a:solidFill>
                  <a:srgbClr val="002060"/>
                </a:solidFill>
                <a:latin typeface="Calibri"/>
                <a:cs typeface="Trebuchet MS"/>
              </a:rPr>
              <a:t> </a:t>
            </a:r>
            <a:r>
              <a:rPr lang="fr-FR" sz="1800" spc="-5">
                <a:solidFill>
                  <a:srgbClr val="002060"/>
                </a:solidFill>
                <a:latin typeface="Calibri"/>
                <a:cs typeface="Trebuchet MS"/>
              </a:rPr>
              <a:t>Norvège.</a:t>
            </a:r>
            <a:endParaRPr lang="fr-FR">
              <a:solidFill>
                <a:srgbClr val="002060"/>
              </a:solidFill>
              <a:latin typeface="Calibri"/>
              <a:cs typeface="Trebuchet MS"/>
            </a:endParaRPr>
          </a:p>
          <a:p>
            <a:pPr marL="298450" indent="-285750">
              <a:spcBef>
                <a:spcPts val="1000"/>
              </a:spcBef>
              <a:buFont typeface="Arial"/>
              <a:buChar char="•"/>
              <a:tabLst>
                <a:tab pos="354965" algn="l"/>
              </a:tabLst>
            </a:pPr>
            <a:r>
              <a:rPr lang="fr-FR" spc="-5">
                <a:solidFill>
                  <a:srgbClr val="002060"/>
                </a:solidFill>
                <a:latin typeface="Calibri"/>
                <a:cs typeface="Trebuchet MS"/>
              </a:rPr>
              <a:t>Les</a:t>
            </a:r>
            <a:r>
              <a:rPr lang="fr-FR" sz="1800" spc="-5">
                <a:solidFill>
                  <a:srgbClr val="002060"/>
                </a:solidFill>
                <a:latin typeface="Calibri"/>
                <a:cs typeface="Trebuchet MS"/>
              </a:rPr>
              <a:t> personnes âgées d’au moins 18</a:t>
            </a:r>
            <a:r>
              <a:rPr lang="fr-FR" sz="1800" spc="10">
                <a:solidFill>
                  <a:srgbClr val="002060"/>
                </a:solidFill>
                <a:latin typeface="Calibri"/>
                <a:cs typeface="Trebuchet MS"/>
              </a:rPr>
              <a:t> </a:t>
            </a:r>
            <a:r>
              <a:rPr lang="fr-FR" sz="1800" spc="-5">
                <a:solidFill>
                  <a:srgbClr val="002060"/>
                </a:solidFill>
                <a:latin typeface="Calibri"/>
                <a:cs typeface="Trebuchet MS"/>
              </a:rPr>
              <a:t>ans.</a:t>
            </a:r>
            <a:endParaRPr lang="fr-FR" sz="1800">
              <a:solidFill>
                <a:srgbClr val="002060"/>
              </a:solidFill>
              <a:latin typeface="Calibri"/>
              <a:cs typeface="Trebuchet MS"/>
            </a:endParaRPr>
          </a:p>
          <a:p>
            <a:pPr marL="298450" indent="-285750">
              <a:lnSpc>
                <a:spcPct val="100000"/>
              </a:lnSpc>
              <a:spcBef>
                <a:spcPts val="994"/>
              </a:spcBef>
              <a:buFont typeface="Arial"/>
              <a:buChar char="•"/>
              <a:tabLst>
                <a:tab pos="354965" algn="l"/>
              </a:tabLst>
            </a:pPr>
            <a:r>
              <a:rPr lang="fr-FR" sz="1800" spc="-5">
                <a:solidFill>
                  <a:srgbClr val="002060"/>
                </a:solidFill>
                <a:latin typeface="Calibri"/>
                <a:cs typeface="Trebuchet MS"/>
              </a:rPr>
              <a:t>Les ressortissants d’un État </a:t>
            </a:r>
            <a:r>
              <a:rPr lang="fr-FR" sz="1800">
                <a:solidFill>
                  <a:srgbClr val="002060"/>
                </a:solidFill>
                <a:latin typeface="Calibri"/>
                <a:cs typeface="Trebuchet MS"/>
              </a:rPr>
              <a:t>membre </a:t>
            </a:r>
            <a:r>
              <a:rPr lang="fr-FR" sz="1800" spc="-5">
                <a:solidFill>
                  <a:srgbClr val="002060"/>
                </a:solidFill>
                <a:latin typeface="Calibri"/>
                <a:cs typeface="Trebuchet MS"/>
              </a:rPr>
              <a:t>de l’UE, de </a:t>
            </a:r>
            <a:r>
              <a:rPr lang="fr-FR" sz="1800">
                <a:solidFill>
                  <a:srgbClr val="002060"/>
                </a:solidFill>
                <a:latin typeface="Calibri"/>
                <a:cs typeface="Trebuchet MS"/>
              </a:rPr>
              <a:t>la </a:t>
            </a:r>
            <a:r>
              <a:rPr lang="fr-FR" sz="1800" spc="-5">
                <a:solidFill>
                  <a:srgbClr val="002060"/>
                </a:solidFill>
                <a:latin typeface="Calibri"/>
                <a:cs typeface="Trebuchet MS"/>
              </a:rPr>
              <a:t>Norvège ou de</a:t>
            </a:r>
            <a:r>
              <a:rPr lang="fr-FR" sz="1800">
                <a:solidFill>
                  <a:srgbClr val="002060"/>
                </a:solidFill>
                <a:latin typeface="Calibri"/>
                <a:cs typeface="Trebuchet MS"/>
              </a:rPr>
              <a:t> </a:t>
            </a:r>
            <a:r>
              <a:rPr lang="fr-FR" sz="1800" spc="-5">
                <a:solidFill>
                  <a:srgbClr val="002060"/>
                </a:solidFill>
                <a:latin typeface="Calibri"/>
                <a:cs typeface="Trebuchet MS"/>
              </a:rPr>
              <a:t>l’Islande.</a:t>
            </a:r>
            <a:endParaRPr lang="fr-FR" sz="1800">
              <a:solidFill>
                <a:srgbClr val="002060"/>
              </a:solidFill>
              <a:latin typeface="Calibri"/>
              <a:cs typeface="Trebuchet MS"/>
            </a:endParaRPr>
          </a:p>
          <a:p>
            <a:pPr marL="354965" marR="828675" indent="-342900">
              <a:spcBef>
                <a:spcPts val="1005"/>
              </a:spcBef>
              <a:buFont typeface="Arial"/>
              <a:buChar char="•"/>
              <a:tabLst>
                <a:tab pos="354965" algn="l"/>
              </a:tabLst>
            </a:pPr>
            <a:r>
              <a:rPr lang="fr-FR" sz="1800" spc="-65">
                <a:solidFill>
                  <a:srgbClr val="002060"/>
                </a:solidFill>
                <a:latin typeface="Calibri"/>
                <a:cs typeface="Trebuchet MS"/>
              </a:rPr>
              <a:t>Tous </a:t>
            </a:r>
            <a:r>
              <a:rPr lang="fr-FR" sz="1800">
                <a:solidFill>
                  <a:srgbClr val="002060"/>
                </a:solidFill>
                <a:latin typeface="Calibri"/>
                <a:cs typeface="Trebuchet MS"/>
              </a:rPr>
              <a:t>les </a:t>
            </a:r>
            <a:r>
              <a:rPr lang="fr-FR" sz="1800" spc="-5">
                <a:solidFill>
                  <a:srgbClr val="002060"/>
                </a:solidFill>
                <a:latin typeface="Calibri"/>
                <a:cs typeface="Trebuchet MS"/>
              </a:rPr>
              <a:t>demandeurs d’emploi, qu’ils </a:t>
            </a:r>
            <a:r>
              <a:rPr lang="fr-FR" sz="1800">
                <a:solidFill>
                  <a:srgbClr val="002060"/>
                </a:solidFill>
                <a:latin typeface="Calibri"/>
                <a:cs typeface="Trebuchet MS"/>
              </a:rPr>
              <a:t>soient </a:t>
            </a:r>
            <a:r>
              <a:rPr lang="fr-FR" sz="1800" spc="-5">
                <a:solidFill>
                  <a:srgbClr val="002060"/>
                </a:solidFill>
                <a:latin typeface="Calibri"/>
                <a:cs typeface="Trebuchet MS"/>
              </a:rPr>
              <a:t>hautement ou faiblement</a:t>
            </a:r>
            <a:r>
              <a:rPr lang="fr-FR" spc="-5">
                <a:solidFill>
                  <a:srgbClr val="002060"/>
                </a:solidFill>
                <a:latin typeface="Calibri"/>
                <a:cs typeface="Trebuchet MS"/>
              </a:rPr>
              <a:t> </a:t>
            </a:r>
            <a:r>
              <a:rPr lang="fr-FR" sz="1800" spc="-5">
                <a:solidFill>
                  <a:srgbClr val="002060"/>
                </a:solidFill>
                <a:latin typeface="Calibri"/>
                <a:cs typeface="Trebuchet MS"/>
              </a:rPr>
              <a:t>qualifiés.</a:t>
            </a:r>
            <a:endParaRPr lang="fr-FR" sz="1800">
              <a:solidFill>
                <a:srgbClr val="002060"/>
              </a:solidFill>
              <a:latin typeface="Calibri"/>
              <a:cs typeface="Trebuchet MS"/>
            </a:endParaRPr>
          </a:p>
        </p:txBody>
      </p:sp>
    </p:spTree>
    <p:extLst>
      <p:ext uri="{BB962C8B-B14F-4D97-AF65-F5344CB8AC3E}">
        <p14:creationId xmlns:p14="http://schemas.microsoft.com/office/powerpoint/2010/main" val="312768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569812" y="6438900"/>
            <a:ext cx="366712" cy="320675"/>
          </a:xfrm>
          <a:prstGeom prst="rect">
            <a:avLst/>
          </a:prstGeom>
        </p:spPr>
      </p:pic>
      <p:sp>
        <p:nvSpPr>
          <p:cNvPr id="11" name="ZoneTexte 10"/>
          <p:cNvSpPr txBox="1"/>
          <p:nvPr/>
        </p:nvSpPr>
        <p:spPr>
          <a:xfrm>
            <a:off x="7029450"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7836924"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Où et comment rechercher un emploi?</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3">
            <a:extLst>
              <a:ext uri="{FF2B5EF4-FFF2-40B4-BE49-F238E27FC236}">
                <a16:creationId xmlns="" xmlns:a16="http://schemas.microsoft.com/office/drawing/2014/main" id="{6FE416E8-499F-1CE1-4A3C-A367039E788D}"/>
              </a:ext>
            </a:extLst>
          </p:cNvPr>
          <p:cNvSpPr txBox="1"/>
          <p:nvPr/>
        </p:nvSpPr>
        <p:spPr>
          <a:xfrm>
            <a:off x="959101" y="1293766"/>
            <a:ext cx="7977423" cy="3411831"/>
          </a:xfrm>
          <a:prstGeom prst="rect">
            <a:avLst/>
          </a:prstGeom>
        </p:spPr>
        <p:txBody>
          <a:bodyPr vert="horz" wrap="square" lIns="0" tIns="1333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tabLst>
                <a:tab pos="354965" algn="l"/>
              </a:tabLst>
            </a:pPr>
            <a:r>
              <a:rPr lang="fr-FR" dirty="0">
                <a:solidFill>
                  <a:srgbClr val="002060"/>
                </a:solidFill>
                <a:latin typeface="Calibri"/>
                <a:cs typeface="Trebuchet MS"/>
              </a:rPr>
              <a:t>     </a:t>
            </a:r>
            <a:r>
              <a:rPr dirty="0">
                <a:solidFill>
                  <a:srgbClr val="002060"/>
                </a:solidFill>
                <a:latin typeface="Calibri"/>
                <a:cs typeface="Trebuchet MS"/>
              </a:rPr>
              <a:t>Des </a:t>
            </a:r>
            <a:r>
              <a:rPr spc="-5" dirty="0">
                <a:solidFill>
                  <a:srgbClr val="002060"/>
                </a:solidFill>
                <a:latin typeface="Calibri"/>
                <a:cs typeface="Trebuchet MS"/>
              </a:rPr>
              <a:t>canaux d’embauches</a:t>
            </a:r>
            <a:r>
              <a:rPr spc="-45" dirty="0">
                <a:solidFill>
                  <a:srgbClr val="002060"/>
                </a:solidFill>
                <a:latin typeface="Calibri"/>
                <a:cs typeface="Trebuchet MS"/>
              </a:rPr>
              <a:t> </a:t>
            </a:r>
            <a:r>
              <a:rPr spc="-5" dirty="0">
                <a:solidFill>
                  <a:srgbClr val="002060"/>
                </a:solidFill>
                <a:latin typeface="Calibri"/>
                <a:cs typeface="Trebuchet MS"/>
              </a:rPr>
              <a:t>pluriels</a:t>
            </a:r>
            <a:endParaRPr lang="fr-FR" dirty="0">
              <a:solidFill>
                <a:srgbClr val="002060"/>
              </a:solidFill>
              <a:latin typeface="Calibri"/>
              <a:cs typeface="Trebuchet MS"/>
            </a:endParaRPr>
          </a:p>
          <a:p>
            <a:pPr marL="298450" indent="-285750">
              <a:spcBef>
                <a:spcPts val="105"/>
              </a:spcBef>
              <a:buFont typeface="Arial"/>
              <a:buChar char="•"/>
              <a:tabLst>
                <a:tab pos="354965" algn="l"/>
              </a:tabLst>
            </a:pPr>
            <a:endParaRPr lang="fr-FR" sz="800" spc="-5" dirty="0">
              <a:solidFill>
                <a:srgbClr val="002060"/>
              </a:solidFill>
              <a:latin typeface="Calibri"/>
              <a:cs typeface="Trebuchet MS"/>
            </a:endParaRPr>
          </a:p>
          <a:p>
            <a:pPr marL="298450" indent="-285750">
              <a:buFont typeface="Arial"/>
              <a:buChar char="•"/>
              <a:tabLst>
                <a:tab pos="354965" algn="l"/>
              </a:tabLst>
            </a:pPr>
            <a:r>
              <a:rPr spc="-5" dirty="0">
                <a:solidFill>
                  <a:srgbClr val="002060"/>
                </a:solidFill>
                <a:latin typeface="Calibri"/>
                <a:cs typeface="Trebuchet MS"/>
              </a:rPr>
              <a:t>LinkedIn </a:t>
            </a:r>
            <a:r>
              <a:rPr spc="-5" dirty="0" err="1">
                <a:solidFill>
                  <a:srgbClr val="002060"/>
                </a:solidFill>
                <a:latin typeface="Calibri"/>
                <a:cs typeface="Trebuchet MS"/>
              </a:rPr>
              <a:t>est</a:t>
            </a:r>
            <a:r>
              <a:rPr spc="-5" dirty="0">
                <a:solidFill>
                  <a:srgbClr val="002060"/>
                </a:solidFill>
                <a:latin typeface="Calibri"/>
                <a:cs typeface="Trebuchet MS"/>
              </a:rPr>
              <a:t> </a:t>
            </a:r>
            <a:r>
              <a:rPr dirty="0">
                <a:solidFill>
                  <a:srgbClr val="002060"/>
                </a:solidFill>
                <a:latin typeface="Calibri"/>
                <a:cs typeface="Trebuchet MS"/>
              </a:rPr>
              <a:t>le </a:t>
            </a:r>
            <a:r>
              <a:rPr lang="fr-FR" spc="-5" dirty="0">
                <a:solidFill>
                  <a:srgbClr val="002060"/>
                </a:solidFill>
                <a:latin typeface="Calibri"/>
                <a:cs typeface="Trebuchet MS"/>
              </a:rPr>
              <a:t>1er</a:t>
            </a:r>
            <a:r>
              <a:rPr spc="-5" dirty="0">
                <a:solidFill>
                  <a:srgbClr val="002060"/>
                </a:solidFill>
                <a:latin typeface="Calibri"/>
                <a:cs typeface="Trebuchet MS"/>
              </a:rPr>
              <a:t> </a:t>
            </a:r>
            <a:r>
              <a:rPr dirty="0">
                <a:solidFill>
                  <a:srgbClr val="002060"/>
                </a:solidFill>
                <a:latin typeface="Calibri"/>
                <a:cs typeface="Trebuchet MS"/>
              </a:rPr>
              <a:t>lieu de </a:t>
            </a:r>
            <a:r>
              <a:rPr spc="-5" dirty="0">
                <a:solidFill>
                  <a:srgbClr val="002060"/>
                </a:solidFill>
                <a:latin typeface="Calibri"/>
                <a:cs typeface="Trebuchet MS"/>
              </a:rPr>
              <a:t>recherche </a:t>
            </a:r>
            <a:r>
              <a:rPr dirty="0">
                <a:solidFill>
                  <a:srgbClr val="002060"/>
                </a:solidFill>
                <a:latin typeface="Calibri"/>
                <a:cs typeface="Trebuchet MS"/>
              </a:rPr>
              <a:t>de </a:t>
            </a:r>
            <a:r>
              <a:rPr spc="-5" dirty="0">
                <a:solidFill>
                  <a:srgbClr val="002060"/>
                </a:solidFill>
                <a:latin typeface="Calibri"/>
                <a:cs typeface="Trebuchet MS"/>
              </a:rPr>
              <a:t>talents pour </a:t>
            </a:r>
            <a:r>
              <a:rPr dirty="0">
                <a:solidFill>
                  <a:srgbClr val="002060"/>
                </a:solidFill>
                <a:latin typeface="Calibri"/>
                <a:cs typeface="Trebuchet MS"/>
              </a:rPr>
              <a:t>les </a:t>
            </a:r>
            <a:r>
              <a:rPr spc="-5" dirty="0" err="1">
                <a:solidFill>
                  <a:srgbClr val="002060"/>
                </a:solidFill>
                <a:latin typeface="Calibri"/>
                <a:cs typeface="Trebuchet MS"/>
              </a:rPr>
              <a:t>recruteurs</a:t>
            </a:r>
            <a:r>
              <a:rPr spc="-5" dirty="0">
                <a:solidFill>
                  <a:srgbClr val="002060"/>
                </a:solidFill>
                <a:latin typeface="Calibri"/>
                <a:cs typeface="Trebuchet MS"/>
              </a:rPr>
              <a:t> </a:t>
            </a:r>
            <a:r>
              <a:rPr dirty="0">
                <a:solidFill>
                  <a:srgbClr val="002060"/>
                </a:solidFill>
                <a:latin typeface="Calibri"/>
                <a:cs typeface="Trebuchet MS"/>
              </a:rPr>
              <a:t>: </a:t>
            </a:r>
            <a:r>
              <a:rPr spc="-5" dirty="0">
                <a:solidFill>
                  <a:srgbClr val="002060"/>
                </a:solidFill>
                <a:latin typeface="Calibri"/>
                <a:cs typeface="Trebuchet MS"/>
              </a:rPr>
              <a:t>21 </a:t>
            </a:r>
            <a:r>
              <a:rPr dirty="0">
                <a:solidFill>
                  <a:srgbClr val="002060"/>
                </a:solidFill>
                <a:latin typeface="Calibri"/>
                <a:cs typeface="Trebuchet MS"/>
              </a:rPr>
              <a:t>% le </a:t>
            </a:r>
            <a:r>
              <a:rPr spc="-5" dirty="0" err="1">
                <a:solidFill>
                  <a:srgbClr val="002060"/>
                </a:solidFill>
                <a:latin typeface="Calibri"/>
                <a:cs typeface="Trebuchet MS"/>
              </a:rPr>
              <a:t>désignent</a:t>
            </a:r>
            <a:r>
              <a:rPr spc="-45" dirty="0">
                <a:solidFill>
                  <a:srgbClr val="002060"/>
                </a:solidFill>
                <a:latin typeface="Calibri"/>
                <a:cs typeface="Trebuchet MS"/>
              </a:rPr>
              <a:t> </a:t>
            </a:r>
            <a:r>
              <a:rPr dirty="0" err="1">
                <a:solidFill>
                  <a:srgbClr val="002060"/>
                </a:solidFill>
                <a:latin typeface="Calibri"/>
                <a:cs typeface="Trebuchet MS"/>
              </a:rPr>
              <a:t>comme</a:t>
            </a:r>
            <a:r>
              <a:rPr lang="fr-FR" dirty="0">
                <a:solidFill>
                  <a:srgbClr val="002060"/>
                </a:solidFill>
                <a:latin typeface="Calibri"/>
                <a:cs typeface="Trebuchet MS"/>
              </a:rPr>
              <a:t> </a:t>
            </a:r>
            <a:r>
              <a:rPr dirty="0">
                <a:solidFill>
                  <a:srgbClr val="002060"/>
                </a:solidFill>
                <a:latin typeface="Calibri"/>
                <a:cs typeface="Trebuchet MS"/>
              </a:rPr>
              <a:t>le </a:t>
            </a:r>
            <a:r>
              <a:rPr spc="-5" dirty="0">
                <a:solidFill>
                  <a:srgbClr val="002060"/>
                </a:solidFill>
                <a:latin typeface="Calibri"/>
                <a:cs typeface="Trebuchet MS"/>
              </a:rPr>
              <a:t>principal canal</a:t>
            </a:r>
            <a:r>
              <a:rPr spc="-10" dirty="0">
                <a:solidFill>
                  <a:srgbClr val="002060"/>
                </a:solidFill>
                <a:latin typeface="Calibri"/>
                <a:cs typeface="Trebuchet MS"/>
              </a:rPr>
              <a:t> </a:t>
            </a:r>
            <a:r>
              <a:rPr spc="-5" dirty="0" err="1">
                <a:solidFill>
                  <a:srgbClr val="002060"/>
                </a:solidFill>
                <a:latin typeface="Calibri"/>
                <a:cs typeface="Trebuchet MS"/>
              </a:rPr>
              <a:t>d'approvisionnement</a:t>
            </a:r>
            <a:endParaRPr dirty="0" err="1">
              <a:solidFill>
                <a:srgbClr val="002060"/>
              </a:solidFill>
              <a:latin typeface="Calibri"/>
              <a:cs typeface="Trebuchet MS"/>
            </a:endParaRPr>
          </a:p>
          <a:p>
            <a:pPr marL="298450" indent="-285750">
              <a:lnSpc>
                <a:spcPct val="100000"/>
              </a:lnSpc>
              <a:spcBef>
                <a:spcPts val="1000"/>
              </a:spcBef>
              <a:buFont typeface="Arial"/>
              <a:buChar char="•"/>
              <a:tabLst>
                <a:tab pos="354965" algn="l"/>
              </a:tabLst>
            </a:pPr>
            <a:r>
              <a:rPr spc="-5" dirty="0">
                <a:solidFill>
                  <a:srgbClr val="002060"/>
                </a:solidFill>
                <a:latin typeface="Calibri"/>
                <a:cs typeface="Trebuchet MS"/>
              </a:rPr>
              <a:t>Les </a:t>
            </a:r>
            <a:r>
              <a:rPr spc="-5" dirty="0" err="1">
                <a:solidFill>
                  <a:srgbClr val="002060"/>
                </a:solidFill>
                <a:latin typeface="Calibri"/>
                <a:cs typeface="Trebuchet MS"/>
              </a:rPr>
              <a:t>portails</a:t>
            </a:r>
            <a:r>
              <a:rPr spc="-10" dirty="0">
                <a:solidFill>
                  <a:srgbClr val="002060"/>
                </a:solidFill>
                <a:latin typeface="Calibri"/>
                <a:cs typeface="Trebuchet MS"/>
              </a:rPr>
              <a:t> </a:t>
            </a:r>
            <a:r>
              <a:rPr spc="-5" dirty="0" err="1">
                <a:solidFill>
                  <a:srgbClr val="002060"/>
                </a:solidFill>
                <a:latin typeface="Calibri"/>
                <a:cs typeface="Trebuchet MS"/>
              </a:rPr>
              <a:t>d'emploi</a:t>
            </a:r>
            <a:endParaRPr spc="-5" dirty="0">
              <a:solidFill>
                <a:srgbClr val="002060"/>
              </a:solidFill>
              <a:latin typeface="Calibri"/>
              <a:cs typeface="Trebuchet MS"/>
            </a:endParaRPr>
          </a:p>
          <a:p>
            <a:pPr marL="298450" indent="-285750">
              <a:lnSpc>
                <a:spcPct val="100000"/>
              </a:lnSpc>
              <a:spcBef>
                <a:spcPts val="1005"/>
              </a:spcBef>
              <a:buFont typeface="Arial"/>
              <a:buChar char="•"/>
              <a:tabLst>
                <a:tab pos="354965" algn="l"/>
              </a:tabLst>
            </a:pPr>
            <a:r>
              <a:rPr spc="-5" dirty="0">
                <a:solidFill>
                  <a:srgbClr val="002060"/>
                </a:solidFill>
                <a:latin typeface="Calibri"/>
                <a:cs typeface="Trebuchet MS"/>
              </a:rPr>
              <a:t>Les</a:t>
            </a:r>
            <a:r>
              <a:rPr spc="-10" dirty="0">
                <a:solidFill>
                  <a:srgbClr val="002060"/>
                </a:solidFill>
                <a:latin typeface="Calibri"/>
                <a:cs typeface="Trebuchet MS"/>
              </a:rPr>
              <a:t> </a:t>
            </a:r>
            <a:r>
              <a:rPr spc="-5" dirty="0" err="1">
                <a:solidFill>
                  <a:srgbClr val="002060"/>
                </a:solidFill>
                <a:latin typeface="Calibri"/>
                <a:cs typeface="Trebuchet MS"/>
              </a:rPr>
              <a:t>recommandations</a:t>
            </a:r>
            <a:endParaRPr spc="-5" dirty="0">
              <a:solidFill>
                <a:srgbClr val="002060"/>
              </a:solidFill>
              <a:latin typeface="Calibri"/>
              <a:cs typeface="Trebuchet MS"/>
            </a:endParaRPr>
          </a:p>
          <a:p>
            <a:pPr marL="298450" indent="-285750">
              <a:lnSpc>
                <a:spcPct val="100000"/>
              </a:lnSpc>
              <a:spcBef>
                <a:spcPts val="994"/>
              </a:spcBef>
              <a:buFont typeface="Arial"/>
              <a:buChar char="•"/>
              <a:tabLst>
                <a:tab pos="354965" algn="l"/>
              </a:tabLst>
            </a:pPr>
            <a:r>
              <a:rPr dirty="0">
                <a:solidFill>
                  <a:srgbClr val="002060"/>
                </a:solidFill>
                <a:latin typeface="Calibri"/>
                <a:cs typeface="Trebuchet MS"/>
              </a:rPr>
              <a:t>La </a:t>
            </a:r>
            <a:r>
              <a:rPr lang="fr-FR" spc="-5" dirty="0">
                <a:solidFill>
                  <a:srgbClr val="002060"/>
                </a:solidFill>
                <a:latin typeface="Calibri"/>
                <a:cs typeface="Trebuchet MS"/>
              </a:rPr>
              <a:t>presse</a:t>
            </a:r>
            <a:r>
              <a:rPr spc="-10" dirty="0">
                <a:solidFill>
                  <a:srgbClr val="002060"/>
                </a:solidFill>
                <a:latin typeface="Calibri"/>
                <a:cs typeface="Trebuchet MS"/>
              </a:rPr>
              <a:t> </a:t>
            </a:r>
            <a:r>
              <a:rPr lang="fr-FR" spc="-5" dirty="0">
                <a:solidFill>
                  <a:srgbClr val="002060"/>
                </a:solidFill>
                <a:latin typeface="Calibri"/>
                <a:cs typeface="Trebuchet MS"/>
              </a:rPr>
              <a:t>spécialisée</a:t>
            </a:r>
            <a:endParaRPr lang="fr-FR" dirty="0">
              <a:solidFill>
                <a:srgbClr val="002060"/>
              </a:solidFill>
              <a:latin typeface="Calibri"/>
              <a:cs typeface="Trebuchet MS"/>
            </a:endParaRPr>
          </a:p>
          <a:p>
            <a:pPr marL="298450" indent="-285750">
              <a:spcBef>
                <a:spcPts val="1000"/>
              </a:spcBef>
              <a:buFont typeface="Arial"/>
              <a:buChar char="•"/>
              <a:tabLst>
                <a:tab pos="354965" algn="l"/>
              </a:tabLst>
            </a:pPr>
            <a:r>
              <a:rPr spc="-5" dirty="0">
                <a:solidFill>
                  <a:srgbClr val="002060"/>
                </a:solidFill>
                <a:latin typeface="Calibri"/>
                <a:cs typeface="Trebuchet MS"/>
              </a:rPr>
              <a:t>Les </a:t>
            </a:r>
            <a:r>
              <a:rPr lang="fr-FR" spc="-5" dirty="0" err="1">
                <a:solidFill>
                  <a:srgbClr val="002060"/>
                </a:solidFill>
                <a:latin typeface="Calibri"/>
                <a:cs typeface="Trebuchet MS"/>
              </a:rPr>
              <a:t>alumn</a:t>
            </a:r>
            <a:r>
              <a:rPr lang="fr-FR" spc="-5" dirty="0" err="1">
                <a:solidFill>
                  <a:srgbClr val="002060"/>
                </a:solidFill>
                <a:latin typeface="Calibri"/>
              </a:rPr>
              <a:t>i</a:t>
            </a:r>
            <a:r>
              <a:rPr lang="fr-FR" spc="-5" dirty="0">
                <a:solidFill>
                  <a:srgbClr val="002060"/>
                </a:solidFill>
                <a:latin typeface="Calibri"/>
              </a:rPr>
              <a:t> (association d'anciens élèves)</a:t>
            </a:r>
            <a:endParaRPr lang="fr-FR" spc="-5" dirty="0">
              <a:solidFill>
                <a:srgbClr val="002060"/>
              </a:solidFill>
              <a:latin typeface="Calibri"/>
              <a:cs typeface="Calibri"/>
            </a:endParaRPr>
          </a:p>
          <a:p>
            <a:pPr marL="298450" indent="-285750">
              <a:lnSpc>
                <a:spcPct val="100000"/>
              </a:lnSpc>
              <a:spcBef>
                <a:spcPts val="1010"/>
              </a:spcBef>
              <a:buFont typeface="Arial"/>
              <a:buChar char="•"/>
              <a:tabLst>
                <a:tab pos="354965" algn="l"/>
              </a:tabLst>
            </a:pPr>
            <a:r>
              <a:rPr spc="-5" dirty="0">
                <a:solidFill>
                  <a:srgbClr val="002060"/>
                </a:solidFill>
                <a:latin typeface="Calibri"/>
                <a:cs typeface="Trebuchet MS"/>
              </a:rPr>
              <a:t>Le </a:t>
            </a:r>
            <a:r>
              <a:rPr lang="fr-FR" spc="-5" dirty="0" smtClean="0">
                <a:solidFill>
                  <a:srgbClr val="002060"/>
                </a:solidFill>
                <a:latin typeface="Calibri"/>
                <a:cs typeface="Trebuchet MS"/>
              </a:rPr>
              <a:t>CV </a:t>
            </a:r>
            <a:r>
              <a:rPr spc="-5" dirty="0" err="1" smtClean="0">
                <a:solidFill>
                  <a:srgbClr val="002060"/>
                </a:solidFill>
                <a:latin typeface="Calibri"/>
                <a:cs typeface="Trebuchet MS"/>
              </a:rPr>
              <a:t>reste</a:t>
            </a:r>
            <a:r>
              <a:rPr spc="-5" dirty="0" smtClean="0">
                <a:solidFill>
                  <a:srgbClr val="002060"/>
                </a:solidFill>
                <a:latin typeface="Calibri"/>
                <a:cs typeface="Trebuchet MS"/>
              </a:rPr>
              <a:t> </a:t>
            </a:r>
            <a:r>
              <a:rPr dirty="0">
                <a:solidFill>
                  <a:srgbClr val="002060"/>
                </a:solidFill>
                <a:latin typeface="Calibri"/>
                <a:cs typeface="Trebuchet MS"/>
              </a:rPr>
              <a:t>un </a:t>
            </a:r>
            <a:r>
              <a:rPr spc="-5" dirty="0" err="1">
                <a:solidFill>
                  <a:srgbClr val="002060"/>
                </a:solidFill>
                <a:latin typeface="Calibri"/>
                <a:cs typeface="Trebuchet MS"/>
              </a:rPr>
              <a:t>moyen</a:t>
            </a:r>
            <a:r>
              <a:rPr spc="-5" dirty="0">
                <a:solidFill>
                  <a:srgbClr val="002060"/>
                </a:solidFill>
                <a:latin typeface="Calibri"/>
                <a:cs typeface="Trebuchet MS"/>
              </a:rPr>
              <a:t> important de </a:t>
            </a:r>
            <a:r>
              <a:rPr spc="-5" dirty="0" err="1">
                <a:solidFill>
                  <a:srgbClr val="002060"/>
                </a:solidFill>
                <a:latin typeface="Calibri"/>
                <a:cs typeface="Trebuchet MS"/>
              </a:rPr>
              <a:t>communiquer</a:t>
            </a:r>
            <a:r>
              <a:rPr spc="-5" dirty="0">
                <a:solidFill>
                  <a:srgbClr val="002060"/>
                </a:solidFill>
                <a:latin typeface="Calibri"/>
                <a:cs typeface="Trebuchet MS"/>
              </a:rPr>
              <a:t> </a:t>
            </a:r>
            <a:r>
              <a:rPr spc="-5" dirty="0" err="1">
                <a:solidFill>
                  <a:srgbClr val="002060"/>
                </a:solidFill>
                <a:latin typeface="Calibri"/>
                <a:cs typeface="Trebuchet MS"/>
              </a:rPr>
              <a:t>ses</a:t>
            </a:r>
            <a:r>
              <a:rPr spc="-35" dirty="0">
                <a:solidFill>
                  <a:srgbClr val="002060"/>
                </a:solidFill>
                <a:latin typeface="Calibri"/>
                <a:cs typeface="Trebuchet MS"/>
              </a:rPr>
              <a:t> </a:t>
            </a:r>
            <a:r>
              <a:rPr spc="-5" dirty="0" err="1" smtClean="0">
                <a:solidFill>
                  <a:srgbClr val="002060"/>
                </a:solidFill>
                <a:latin typeface="Calibri"/>
                <a:cs typeface="Trebuchet MS"/>
              </a:rPr>
              <a:t>compétences</a:t>
            </a:r>
            <a:r>
              <a:rPr lang="fr-FR" spc="-5" dirty="0">
                <a:solidFill>
                  <a:srgbClr val="002060"/>
                </a:solidFill>
                <a:latin typeface="Calibri"/>
                <a:cs typeface="Trebuchet MS"/>
              </a:rPr>
              <a:t> </a:t>
            </a:r>
            <a:r>
              <a:rPr lang="fr-FR" spc="-5" dirty="0" smtClean="0">
                <a:solidFill>
                  <a:srgbClr val="002060"/>
                </a:solidFill>
                <a:latin typeface="Calibri"/>
                <a:cs typeface="Trebuchet MS"/>
              </a:rPr>
              <a:t>(soft/hard)</a:t>
            </a:r>
            <a:endParaRPr dirty="0">
              <a:solidFill>
                <a:srgbClr val="002060"/>
              </a:solidFill>
              <a:latin typeface="Calibri"/>
              <a:cs typeface="Trebuchet MS"/>
            </a:endParaRPr>
          </a:p>
          <a:p>
            <a:pPr marL="298450" indent="-285750">
              <a:spcBef>
                <a:spcPts val="994"/>
              </a:spcBef>
              <a:buFont typeface="Arial"/>
              <a:buChar char="•"/>
              <a:tabLst>
                <a:tab pos="354965" algn="l"/>
              </a:tabLst>
            </a:pPr>
            <a:r>
              <a:rPr spc="-5" dirty="0">
                <a:solidFill>
                  <a:srgbClr val="002060"/>
                </a:solidFill>
                <a:latin typeface="Calibri"/>
                <a:cs typeface="Trebuchet MS"/>
              </a:rPr>
              <a:t>Les </a:t>
            </a:r>
            <a:r>
              <a:rPr spc="-5" dirty="0" err="1">
                <a:solidFill>
                  <a:srgbClr val="002060"/>
                </a:solidFill>
                <a:latin typeface="Calibri"/>
                <a:cs typeface="Trebuchet MS"/>
              </a:rPr>
              <a:t>entretiens</a:t>
            </a:r>
            <a:r>
              <a:rPr spc="-5" dirty="0">
                <a:solidFill>
                  <a:srgbClr val="002060"/>
                </a:solidFill>
                <a:latin typeface="Calibri"/>
                <a:cs typeface="Trebuchet MS"/>
              </a:rPr>
              <a:t> </a:t>
            </a:r>
            <a:r>
              <a:rPr spc="-5" dirty="0" err="1">
                <a:solidFill>
                  <a:srgbClr val="002060"/>
                </a:solidFill>
                <a:latin typeface="Calibri"/>
                <a:cs typeface="Trebuchet MS"/>
              </a:rPr>
              <a:t>vidéo</a:t>
            </a:r>
            <a:endParaRPr spc="-5" dirty="0">
              <a:solidFill>
                <a:srgbClr val="002060"/>
              </a:solidFill>
              <a:latin typeface="Calibri"/>
              <a:cs typeface="Trebuchet MS"/>
            </a:endParaRPr>
          </a:p>
        </p:txBody>
      </p:sp>
      <p:sp>
        <p:nvSpPr>
          <p:cNvPr id="3" name="object 4">
            <a:extLst>
              <a:ext uri="{FF2B5EF4-FFF2-40B4-BE49-F238E27FC236}">
                <a16:creationId xmlns="" xmlns:a16="http://schemas.microsoft.com/office/drawing/2014/main" id="{6FB43DF8-9FB6-3CF2-8C97-AC7AA462EF39}"/>
              </a:ext>
            </a:extLst>
          </p:cNvPr>
          <p:cNvSpPr/>
          <p:nvPr/>
        </p:nvSpPr>
        <p:spPr>
          <a:xfrm>
            <a:off x="6821872" y="896773"/>
            <a:ext cx="636831" cy="634904"/>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7" name="Image 7" descr="Une image contenant graphique, diagramme circulaire&#10;&#10;Description générée automatiquement">
            <a:extLst>
              <a:ext uri="{FF2B5EF4-FFF2-40B4-BE49-F238E27FC236}">
                <a16:creationId xmlns="" xmlns:a16="http://schemas.microsoft.com/office/drawing/2014/main" id="{4553A6F9-BA97-05E4-8909-2CB3B7BDDE2B}"/>
              </a:ext>
            </a:extLst>
          </p:cNvPr>
          <p:cNvPicPr>
            <a:picLocks noChangeAspect="1"/>
          </p:cNvPicPr>
          <p:nvPr/>
        </p:nvPicPr>
        <p:blipFill>
          <a:blip r:embed="rId5"/>
          <a:stretch>
            <a:fillRect/>
          </a:stretch>
        </p:blipFill>
        <p:spPr>
          <a:xfrm>
            <a:off x="3712884" y="4648928"/>
            <a:ext cx="3405208" cy="1895931"/>
          </a:xfrm>
          <a:prstGeom prst="rect">
            <a:avLst/>
          </a:prstGeom>
        </p:spPr>
      </p:pic>
    </p:spTree>
    <p:extLst>
      <p:ext uri="{BB962C8B-B14F-4D97-AF65-F5344CB8AC3E}">
        <p14:creationId xmlns:p14="http://schemas.microsoft.com/office/powerpoint/2010/main" val="178053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229146"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 nomadisme numérique</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4">
            <a:extLst>
              <a:ext uri="{FF2B5EF4-FFF2-40B4-BE49-F238E27FC236}">
                <a16:creationId xmlns="" xmlns:a16="http://schemas.microsoft.com/office/drawing/2014/main" id="{8B8C644C-ABE4-0B06-FD9F-8B6D3EB39F4A}"/>
              </a:ext>
            </a:extLst>
          </p:cNvPr>
          <p:cNvSpPr/>
          <p:nvPr/>
        </p:nvSpPr>
        <p:spPr>
          <a:xfrm>
            <a:off x="4873580" y="1066086"/>
            <a:ext cx="3563112" cy="1507236"/>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a:extLst>
              <a:ext uri="{FF2B5EF4-FFF2-40B4-BE49-F238E27FC236}">
                <a16:creationId xmlns="" xmlns:a16="http://schemas.microsoft.com/office/drawing/2014/main" id="{D865DA45-FEFF-6715-1558-64821B62327B}"/>
              </a:ext>
            </a:extLst>
          </p:cNvPr>
          <p:cNvSpPr txBox="1"/>
          <p:nvPr/>
        </p:nvSpPr>
        <p:spPr>
          <a:xfrm>
            <a:off x="1125020" y="2881698"/>
            <a:ext cx="7393530" cy="2338461"/>
          </a:xfrm>
          <a:prstGeom prst="rect">
            <a:avLst/>
          </a:prstGeom>
        </p:spPr>
        <p:txBody>
          <a:bodyPr vert="horz" wrap="square" lIns="0" tIns="13906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lnSpc>
                <a:spcPct val="100000"/>
              </a:lnSpc>
              <a:spcBef>
                <a:spcPts val="1095"/>
              </a:spcBef>
              <a:buFont typeface="Arial"/>
              <a:buChar char="•"/>
            </a:pPr>
            <a:r>
              <a:rPr dirty="0">
                <a:solidFill>
                  <a:srgbClr val="002060"/>
                </a:solidFill>
                <a:latin typeface="Calibri"/>
                <a:cs typeface="Trebuchet MS"/>
              </a:rPr>
              <a:t>Qu’est-ce </a:t>
            </a:r>
            <a:r>
              <a:rPr spc="-5" dirty="0">
                <a:solidFill>
                  <a:srgbClr val="002060"/>
                </a:solidFill>
                <a:latin typeface="Calibri"/>
                <a:cs typeface="Trebuchet MS"/>
              </a:rPr>
              <a:t>qu’</a:t>
            </a:r>
            <a:r>
              <a:rPr spc="-5" dirty="0" err="1">
                <a:solidFill>
                  <a:srgbClr val="002060"/>
                </a:solidFill>
                <a:latin typeface="Calibri"/>
                <a:cs typeface="Trebuchet MS"/>
              </a:rPr>
              <a:t>un</a:t>
            </a:r>
            <a:r>
              <a:rPr lang="fr-FR" spc="-5" dirty="0" err="1">
                <a:solidFill>
                  <a:srgbClr val="002060"/>
                </a:solidFill>
                <a:latin typeface="Calibri"/>
                <a:cs typeface="Trebuchet MS"/>
              </a:rPr>
              <a:t>.e</a:t>
            </a:r>
            <a:r>
              <a:rPr spc="-5" dirty="0">
                <a:solidFill>
                  <a:srgbClr val="002060"/>
                </a:solidFill>
                <a:latin typeface="Calibri"/>
                <a:cs typeface="Trebuchet MS"/>
              </a:rPr>
              <a:t> nomade</a:t>
            </a:r>
            <a:r>
              <a:rPr spc="-65" dirty="0">
                <a:solidFill>
                  <a:srgbClr val="002060"/>
                </a:solidFill>
                <a:latin typeface="Calibri"/>
                <a:cs typeface="Trebuchet MS"/>
              </a:rPr>
              <a:t> </a:t>
            </a:r>
            <a:r>
              <a:rPr spc="-5" dirty="0">
                <a:solidFill>
                  <a:srgbClr val="002060"/>
                </a:solidFill>
                <a:latin typeface="Calibri"/>
                <a:cs typeface="Trebuchet MS"/>
              </a:rPr>
              <a:t>digital</a:t>
            </a:r>
            <a:r>
              <a:rPr lang="fr-FR" spc="-5" dirty="0">
                <a:solidFill>
                  <a:srgbClr val="002060"/>
                </a:solidFill>
                <a:latin typeface="Calibri"/>
                <a:cs typeface="Trebuchet MS"/>
              </a:rPr>
              <a:t>?</a:t>
            </a:r>
            <a:endParaRPr lang="fr-FR" dirty="0">
              <a:solidFill>
                <a:srgbClr val="002060"/>
              </a:solidFill>
              <a:latin typeface="Calibri"/>
              <a:cs typeface="Trebuchet MS"/>
            </a:endParaRPr>
          </a:p>
          <a:p>
            <a:pPr marL="298450" marR="1595755" indent="-285750">
              <a:lnSpc>
                <a:spcPts val="2690"/>
              </a:lnSpc>
              <a:spcBef>
                <a:spcPts val="244"/>
              </a:spcBef>
              <a:buFont typeface="Arial"/>
              <a:buChar char="•"/>
            </a:pPr>
            <a:r>
              <a:rPr spc="-5" dirty="0">
                <a:solidFill>
                  <a:srgbClr val="002060"/>
                </a:solidFill>
                <a:latin typeface="Calibri"/>
                <a:cs typeface="Trebuchet MS"/>
              </a:rPr>
              <a:t>Les moyens pour devenir digital nomades</a:t>
            </a:r>
            <a:r>
              <a:rPr lang="fr-FR" spc="-5" dirty="0">
                <a:solidFill>
                  <a:srgbClr val="002060"/>
                </a:solidFill>
                <a:latin typeface="Calibri"/>
                <a:cs typeface="Trebuchet MS"/>
              </a:rPr>
              <a:t>  </a:t>
            </a:r>
            <a:endParaRPr lang="fr-FR" dirty="0">
              <a:solidFill>
                <a:srgbClr val="002060"/>
              </a:solidFill>
              <a:latin typeface="Calibri"/>
              <a:cs typeface="Trebuchet MS"/>
            </a:endParaRPr>
          </a:p>
          <a:p>
            <a:pPr marL="298450" marR="1595755" indent="-285750">
              <a:lnSpc>
                <a:spcPts val="2690"/>
              </a:lnSpc>
              <a:spcBef>
                <a:spcPts val="244"/>
              </a:spcBef>
              <a:buFont typeface="Arial"/>
              <a:buChar char="•"/>
            </a:pPr>
            <a:r>
              <a:rPr spc="-10" dirty="0" err="1">
                <a:solidFill>
                  <a:srgbClr val="002060"/>
                </a:solidFill>
                <a:latin typeface="Calibri"/>
                <a:cs typeface="Trebuchet MS"/>
              </a:rPr>
              <a:t>Avantages</a:t>
            </a:r>
            <a:r>
              <a:rPr spc="-10" dirty="0">
                <a:solidFill>
                  <a:srgbClr val="002060"/>
                </a:solidFill>
                <a:latin typeface="Calibri"/>
                <a:cs typeface="Trebuchet MS"/>
              </a:rPr>
              <a:t> </a:t>
            </a:r>
            <a:r>
              <a:rPr spc="-5" dirty="0">
                <a:solidFill>
                  <a:srgbClr val="002060"/>
                </a:solidFill>
                <a:latin typeface="Calibri"/>
                <a:cs typeface="Trebuchet MS"/>
              </a:rPr>
              <a:t>et</a:t>
            </a:r>
            <a:r>
              <a:rPr spc="-25" dirty="0">
                <a:solidFill>
                  <a:srgbClr val="002060"/>
                </a:solidFill>
                <a:latin typeface="Calibri"/>
                <a:cs typeface="Trebuchet MS"/>
              </a:rPr>
              <a:t> </a:t>
            </a:r>
            <a:r>
              <a:rPr spc="-5" dirty="0" err="1">
                <a:solidFill>
                  <a:srgbClr val="002060"/>
                </a:solidFill>
                <a:latin typeface="Calibri"/>
                <a:cs typeface="Trebuchet MS"/>
              </a:rPr>
              <a:t>inconvénients</a:t>
            </a:r>
            <a:endParaRPr dirty="0">
              <a:solidFill>
                <a:srgbClr val="002060"/>
              </a:solidFill>
              <a:latin typeface="Calibri"/>
              <a:cs typeface="Trebuchet MS"/>
            </a:endParaRPr>
          </a:p>
          <a:p>
            <a:pPr marL="298450" indent="-285750">
              <a:lnSpc>
                <a:spcPct val="100000"/>
              </a:lnSpc>
              <a:spcBef>
                <a:spcPts val="735"/>
              </a:spcBef>
              <a:buFont typeface="Arial"/>
              <a:buChar char="•"/>
            </a:pPr>
            <a:r>
              <a:rPr spc="-5" dirty="0">
                <a:solidFill>
                  <a:srgbClr val="002060"/>
                </a:solidFill>
                <a:latin typeface="Calibri"/>
                <a:cs typeface="Trebuchet MS"/>
              </a:rPr>
              <a:t>Les</a:t>
            </a:r>
            <a:r>
              <a:rPr spc="-15" dirty="0">
                <a:solidFill>
                  <a:srgbClr val="002060"/>
                </a:solidFill>
                <a:latin typeface="Calibri"/>
                <a:cs typeface="Trebuchet MS"/>
              </a:rPr>
              <a:t> </a:t>
            </a:r>
            <a:r>
              <a:rPr spc="-5" dirty="0">
                <a:solidFill>
                  <a:srgbClr val="002060"/>
                </a:solidFill>
                <a:latin typeface="Calibri"/>
                <a:cs typeface="Trebuchet MS"/>
              </a:rPr>
              <a:t>métiers</a:t>
            </a:r>
            <a:endParaRPr dirty="0">
              <a:solidFill>
                <a:srgbClr val="002060"/>
              </a:solidFill>
              <a:latin typeface="Calibri"/>
              <a:cs typeface="Trebuchet MS"/>
            </a:endParaRPr>
          </a:p>
          <a:p>
            <a:pPr marL="298450" indent="-285750">
              <a:lnSpc>
                <a:spcPct val="100000"/>
              </a:lnSpc>
              <a:spcBef>
                <a:spcPts val="1000"/>
              </a:spcBef>
              <a:buFont typeface="Arial"/>
              <a:buChar char="•"/>
            </a:pPr>
            <a:r>
              <a:rPr spc="-5" dirty="0">
                <a:solidFill>
                  <a:srgbClr val="002060"/>
                </a:solidFill>
                <a:latin typeface="Calibri"/>
                <a:cs typeface="Trebuchet MS"/>
              </a:rPr>
              <a:t>Les</a:t>
            </a:r>
            <a:r>
              <a:rPr spc="-10" dirty="0">
                <a:solidFill>
                  <a:srgbClr val="002060"/>
                </a:solidFill>
                <a:latin typeface="Calibri"/>
                <a:cs typeface="Trebuchet MS"/>
              </a:rPr>
              <a:t> </a:t>
            </a:r>
            <a:r>
              <a:rPr dirty="0" err="1">
                <a:solidFill>
                  <a:srgbClr val="002060"/>
                </a:solidFill>
                <a:latin typeface="Calibri"/>
                <a:cs typeface="Trebuchet MS"/>
              </a:rPr>
              <a:t>lieux</a:t>
            </a:r>
            <a:endParaRPr dirty="0">
              <a:solidFill>
                <a:srgbClr val="002060"/>
              </a:solidFill>
              <a:latin typeface="Calibri"/>
              <a:cs typeface="Trebuchet MS"/>
            </a:endParaRPr>
          </a:p>
          <a:p>
            <a:pPr marL="298450" indent="-285750">
              <a:lnSpc>
                <a:spcPct val="100000"/>
              </a:lnSpc>
              <a:spcBef>
                <a:spcPts val="1005"/>
              </a:spcBef>
              <a:buFont typeface="Arial"/>
              <a:buChar char="•"/>
            </a:pPr>
            <a:r>
              <a:rPr spc="-5" dirty="0">
                <a:solidFill>
                  <a:srgbClr val="002060"/>
                </a:solidFill>
                <a:latin typeface="Calibri"/>
                <a:cs typeface="Trebuchet MS"/>
              </a:rPr>
              <a:t>Les </a:t>
            </a:r>
            <a:r>
              <a:rPr dirty="0" err="1">
                <a:solidFill>
                  <a:srgbClr val="002060"/>
                </a:solidFill>
                <a:latin typeface="Calibri"/>
                <a:cs typeface="Trebuchet MS"/>
              </a:rPr>
              <a:t>enjeux</a:t>
            </a:r>
            <a:r>
              <a:rPr dirty="0">
                <a:solidFill>
                  <a:srgbClr val="002060"/>
                </a:solidFill>
                <a:latin typeface="Calibri"/>
                <a:cs typeface="Trebuchet MS"/>
              </a:rPr>
              <a:t> </a:t>
            </a:r>
            <a:r>
              <a:rPr spc="-5" dirty="0" err="1">
                <a:solidFill>
                  <a:srgbClr val="002060"/>
                </a:solidFill>
                <a:latin typeface="Calibri"/>
                <a:cs typeface="Trebuchet MS"/>
              </a:rPr>
              <a:t>d’une</a:t>
            </a:r>
            <a:r>
              <a:rPr spc="-5" dirty="0">
                <a:solidFill>
                  <a:srgbClr val="002060"/>
                </a:solidFill>
                <a:latin typeface="Calibri"/>
                <a:cs typeface="Trebuchet MS"/>
              </a:rPr>
              <a:t> </a:t>
            </a:r>
            <a:r>
              <a:rPr spc="-5" dirty="0" err="1">
                <a:solidFill>
                  <a:srgbClr val="002060"/>
                </a:solidFill>
                <a:latin typeface="Calibri"/>
                <a:cs typeface="Trebuchet MS"/>
              </a:rPr>
              <a:t>entreprise</a:t>
            </a:r>
            <a:r>
              <a:rPr spc="-5" dirty="0">
                <a:solidFill>
                  <a:srgbClr val="002060"/>
                </a:solidFill>
                <a:latin typeface="Calibri"/>
                <a:cs typeface="Trebuchet MS"/>
              </a:rPr>
              <a:t> qui </a:t>
            </a:r>
            <a:r>
              <a:rPr spc="-5" dirty="0" err="1">
                <a:solidFill>
                  <a:srgbClr val="002060"/>
                </a:solidFill>
                <a:latin typeface="Calibri"/>
                <a:cs typeface="Trebuchet MS"/>
              </a:rPr>
              <a:t>prône</a:t>
            </a:r>
            <a:r>
              <a:rPr spc="-5" dirty="0">
                <a:solidFill>
                  <a:srgbClr val="002060"/>
                </a:solidFill>
                <a:latin typeface="Calibri"/>
                <a:cs typeface="Trebuchet MS"/>
              </a:rPr>
              <a:t> </a:t>
            </a:r>
            <a:r>
              <a:rPr dirty="0">
                <a:solidFill>
                  <a:srgbClr val="002060"/>
                </a:solidFill>
                <a:latin typeface="Calibri"/>
                <a:cs typeface="Trebuchet MS"/>
              </a:rPr>
              <a:t>le </a:t>
            </a:r>
            <a:r>
              <a:rPr spc="-5" dirty="0" err="1">
                <a:solidFill>
                  <a:srgbClr val="002060"/>
                </a:solidFill>
                <a:latin typeface="Calibri"/>
                <a:cs typeface="Trebuchet MS"/>
              </a:rPr>
              <a:t>nomadisme</a:t>
            </a:r>
            <a:r>
              <a:rPr spc="-5" dirty="0">
                <a:solidFill>
                  <a:srgbClr val="002060"/>
                </a:solidFill>
                <a:latin typeface="Calibri"/>
                <a:cs typeface="Trebuchet MS"/>
              </a:rPr>
              <a:t> digital</a:t>
            </a:r>
            <a:r>
              <a:rPr spc="-60" dirty="0">
                <a:solidFill>
                  <a:srgbClr val="002060"/>
                </a:solidFill>
                <a:latin typeface="Calibri"/>
                <a:cs typeface="Trebuchet MS"/>
              </a:rPr>
              <a:t> </a:t>
            </a:r>
            <a:r>
              <a:rPr dirty="0">
                <a:solidFill>
                  <a:srgbClr val="002060"/>
                </a:solidFill>
                <a:latin typeface="Calibri"/>
                <a:cs typeface="Trebuchet MS"/>
              </a:rPr>
              <a:t>?</a:t>
            </a:r>
          </a:p>
        </p:txBody>
      </p:sp>
    </p:spTree>
    <p:extLst>
      <p:ext uri="{BB962C8B-B14F-4D97-AF65-F5344CB8AC3E}">
        <p14:creationId xmlns:p14="http://schemas.microsoft.com/office/powerpoint/2010/main" val="346589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260677"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 nomadisme numérique</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pic>
        <p:nvPicPr>
          <p:cNvPr id="4" name="Image 6" descr="Une image contenant texte&#10;&#10;Description générée automatiquement">
            <a:extLst>
              <a:ext uri="{FF2B5EF4-FFF2-40B4-BE49-F238E27FC236}">
                <a16:creationId xmlns="" xmlns:a16="http://schemas.microsoft.com/office/drawing/2014/main" id="{A334C67C-58E9-92AC-12D4-868FCEC0687E}"/>
              </a:ext>
            </a:extLst>
          </p:cNvPr>
          <p:cNvPicPr>
            <a:picLocks noChangeAspect="1"/>
          </p:cNvPicPr>
          <p:nvPr/>
        </p:nvPicPr>
        <p:blipFill>
          <a:blip r:embed="rId4"/>
          <a:stretch>
            <a:fillRect/>
          </a:stretch>
        </p:blipFill>
        <p:spPr>
          <a:xfrm>
            <a:off x="1119278" y="1713202"/>
            <a:ext cx="7541642" cy="3668823"/>
          </a:xfrm>
          <a:prstGeom prst="rect">
            <a:avLst/>
          </a:prstGeom>
        </p:spPr>
      </p:pic>
    </p:spTree>
    <p:extLst>
      <p:ext uri="{BB962C8B-B14F-4D97-AF65-F5344CB8AC3E}">
        <p14:creationId xmlns:p14="http://schemas.microsoft.com/office/powerpoint/2010/main" val="317005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166084"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46338" y="279798"/>
            <a:ext cx="6592529"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TOP 5 européen du nomadisme numérique</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4">
            <a:extLst>
              <a:ext uri="{FF2B5EF4-FFF2-40B4-BE49-F238E27FC236}">
                <a16:creationId xmlns="" xmlns:a16="http://schemas.microsoft.com/office/drawing/2014/main" id="{9AD541AB-A434-578A-6208-B3F8E029C796}"/>
              </a:ext>
            </a:extLst>
          </p:cNvPr>
          <p:cNvSpPr/>
          <p:nvPr/>
        </p:nvSpPr>
        <p:spPr>
          <a:xfrm>
            <a:off x="4035847" y="1254965"/>
            <a:ext cx="4062983" cy="2302764"/>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a:extLst>
              <a:ext uri="{FF2B5EF4-FFF2-40B4-BE49-F238E27FC236}">
                <a16:creationId xmlns="" xmlns:a16="http://schemas.microsoft.com/office/drawing/2014/main" id="{F16138ED-2901-1CAB-44F3-4991D1F19CCF}"/>
              </a:ext>
            </a:extLst>
          </p:cNvPr>
          <p:cNvSpPr txBox="1"/>
          <p:nvPr/>
        </p:nvSpPr>
        <p:spPr>
          <a:xfrm>
            <a:off x="1576689" y="3036575"/>
            <a:ext cx="2414495" cy="2040302"/>
          </a:xfrm>
          <a:prstGeom prst="rect">
            <a:avLst/>
          </a:prstGeom>
        </p:spPr>
        <p:txBody>
          <a:bodyPr vert="horz" wrap="square" lIns="0" tIns="14097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indent="-342900">
              <a:lnSpc>
                <a:spcPct val="100000"/>
              </a:lnSpc>
              <a:spcBef>
                <a:spcPts val="1110"/>
              </a:spcBef>
              <a:buFont typeface="+mj-lt"/>
              <a:buAutoNum type="arabicPeriod"/>
              <a:tabLst>
                <a:tab pos="354965" algn="l"/>
              </a:tabLst>
            </a:pPr>
            <a:r>
              <a:rPr lang="fr-FR" spc="-15" dirty="0">
                <a:solidFill>
                  <a:srgbClr val="002060"/>
                </a:solidFill>
                <a:latin typeface="Calibri"/>
                <a:cs typeface="Trebuchet MS"/>
              </a:rPr>
              <a:t>Portugal</a:t>
            </a:r>
            <a:endParaRPr lang="fr-FR" sz="1800" dirty="0">
              <a:solidFill>
                <a:srgbClr val="002060"/>
              </a:solidFill>
              <a:latin typeface="Calibri"/>
              <a:cs typeface="Trebuchet MS"/>
            </a:endParaRPr>
          </a:p>
          <a:p>
            <a:pPr marL="12700">
              <a:spcBef>
                <a:spcPts val="1010"/>
              </a:spcBef>
              <a:tabLst>
                <a:tab pos="354965" algn="l"/>
              </a:tabLst>
            </a:pPr>
            <a:r>
              <a:rPr sz="1800" spc="-5" dirty="0">
                <a:solidFill>
                  <a:srgbClr val="002060"/>
                </a:solidFill>
                <a:latin typeface="Calibri"/>
                <a:cs typeface="Trebuchet MS"/>
              </a:rPr>
              <a:t>2.</a:t>
            </a:r>
            <a:r>
              <a:rPr lang="fr-FR" spc="-5" dirty="0">
                <a:solidFill>
                  <a:srgbClr val="002060"/>
                </a:solidFill>
                <a:latin typeface="Calibri"/>
                <a:cs typeface="Trebuchet MS"/>
              </a:rPr>
              <a:t>  </a:t>
            </a:r>
            <a:r>
              <a:rPr sz="1800" spc="-5" dirty="0" err="1">
                <a:solidFill>
                  <a:srgbClr val="002060"/>
                </a:solidFill>
                <a:latin typeface="Calibri"/>
                <a:cs typeface="Trebuchet MS"/>
              </a:rPr>
              <a:t>Allemagne</a:t>
            </a:r>
            <a:endParaRPr sz="1800" dirty="0" err="1">
              <a:solidFill>
                <a:srgbClr val="002060"/>
              </a:solidFill>
              <a:latin typeface="Calibri"/>
              <a:cs typeface="Trebuchet MS"/>
            </a:endParaRPr>
          </a:p>
          <a:p>
            <a:pPr marL="12700">
              <a:spcBef>
                <a:spcPts val="994"/>
              </a:spcBef>
              <a:tabLst>
                <a:tab pos="354965" algn="l"/>
              </a:tabLst>
            </a:pPr>
            <a:r>
              <a:rPr sz="1800" spc="-5" dirty="0">
                <a:solidFill>
                  <a:srgbClr val="002060"/>
                </a:solidFill>
                <a:latin typeface="Calibri"/>
                <a:cs typeface="Trebuchet MS"/>
              </a:rPr>
              <a:t>3.</a:t>
            </a:r>
            <a:r>
              <a:rPr lang="fr-FR" spc="-5" dirty="0">
                <a:solidFill>
                  <a:srgbClr val="002060"/>
                </a:solidFill>
                <a:latin typeface="Calibri"/>
                <a:cs typeface="Trebuchet MS"/>
              </a:rPr>
              <a:t> </a:t>
            </a:r>
            <a:r>
              <a:rPr sz="1800" spc="-5" dirty="0" err="1">
                <a:solidFill>
                  <a:srgbClr val="002060"/>
                </a:solidFill>
                <a:latin typeface="Calibri"/>
                <a:cs typeface="Trebuchet MS"/>
              </a:rPr>
              <a:t>Espagne</a:t>
            </a:r>
            <a:endParaRPr sz="1800" dirty="0" err="1">
              <a:solidFill>
                <a:srgbClr val="002060"/>
              </a:solidFill>
              <a:latin typeface="Calibri"/>
              <a:cs typeface="Trebuchet MS"/>
            </a:endParaRPr>
          </a:p>
          <a:p>
            <a:pPr marL="12700">
              <a:spcBef>
                <a:spcPts val="994"/>
              </a:spcBef>
              <a:tabLst>
                <a:tab pos="354965" algn="l"/>
              </a:tabLst>
            </a:pPr>
            <a:r>
              <a:rPr sz="1800" spc="-15" dirty="0">
                <a:solidFill>
                  <a:srgbClr val="002060"/>
                </a:solidFill>
                <a:latin typeface="Calibri"/>
                <a:cs typeface="Trebuchet MS"/>
              </a:rPr>
              <a:t>4.</a:t>
            </a:r>
            <a:r>
              <a:rPr lang="fr-FR" spc="-15" dirty="0">
                <a:solidFill>
                  <a:srgbClr val="002060"/>
                </a:solidFill>
                <a:latin typeface="Calibri"/>
                <a:cs typeface="Trebuchet MS"/>
              </a:rPr>
              <a:t> </a:t>
            </a:r>
            <a:r>
              <a:rPr sz="1800" spc="-15" dirty="0" err="1">
                <a:solidFill>
                  <a:srgbClr val="002060"/>
                </a:solidFill>
                <a:latin typeface="Calibri"/>
                <a:cs typeface="Trebuchet MS"/>
              </a:rPr>
              <a:t>Pologne</a:t>
            </a:r>
            <a:endParaRPr sz="1800" dirty="0" err="1">
              <a:solidFill>
                <a:srgbClr val="002060"/>
              </a:solidFill>
              <a:latin typeface="Calibri"/>
              <a:cs typeface="Trebuchet MS"/>
            </a:endParaRPr>
          </a:p>
          <a:p>
            <a:pPr marL="12700">
              <a:spcBef>
                <a:spcPts val="1010"/>
              </a:spcBef>
              <a:tabLst>
                <a:tab pos="354965" algn="l"/>
              </a:tabLst>
            </a:pPr>
            <a:r>
              <a:rPr sz="1800" spc="-15" dirty="0">
                <a:solidFill>
                  <a:srgbClr val="002060"/>
                </a:solidFill>
                <a:latin typeface="Calibri"/>
                <a:cs typeface="Trebuchet MS"/>
              </a:rPr>
              <a:t>5.</a:t>
            </a:r>
            <a:r>
              <a:rPr lang="fr-FR" spc="-15" dirty="0">
                <a:solidFill>
                  <a:srgbClr val="002060"/>
                </a:solidFill>
                <a:latin typeface="Calibri"/>
                <a:cs typeface="Trebuchet MS"/>
              </a:rPr>
              <a:t> </a:t>
            </a:r>
            <a:r>
              <a:rPr sz="1800" spc="-15" dirty="0" err="1">
                <a:solidFill>
                  <a:srgbClr val="002060"/>
                </a:solidFill>
                <a:latin typeface="Calibri"/>
                <a:cs typeface="Trebuchet MS"/>
              </a:rPr>
              <a:t>Roumanie</a:t>
            </a:r>
            <a:endParaRPr sz="1800" dirty="0" err="1">
              <a:solidFill>
                <a:srgbClr val="002060"/>
              </a:solidFill>
              <a:latin typeface="Calibri"/>
              <a:cs typeface="Trebuchet MS"/>
            </a:endParaRPr>
          </a:p>
        </p:txBody>
      </p:sp>
    </p:spTree>
    <p:extLst>
      <p:ext uri="{BB962C8B-B14F-4D97-AF65-F5344CB8AC3E}">
        <p14:creationId xmlns:p14="http://schemas.microsoft.com/office/powerpoint/2010/main" val="89609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197615"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46338" y="279798"/>
            <a:ext cx="6592529"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TOP 5 mondial du nomadisme numérique</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4">
            <a:extLst>
              <a:ext uri="{FF2B5EF4-FFF2-40B4-BE49-F238E27FC236}">
                <a16:creationId xmlns="" xmlns:a16="http://schemas.microsoft.com/office/drawing/2014/main" id="{9AD541AB-A434-578A-6208-B3F8E029C796}"/>
              </a:ext>
            </a:extLst>
          </p:cNvPr>
          <p:cNvSpPr/>
          <p:nvPr/>
        </p:nvSpPr>
        <p:spPr>
          <a:xfrm>
            <a:off x="4035847" y="1254965"/>
            <a:ext cx="4062983" cy="2302764"/>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4" name="Image 6" descr="Une image contenant texte&#10;&#10;Description générée automatiquement">
            <a:extLst>
              <a:ext uri="{FF2B5EF4-FFF2-40B4-BE49-F238E27FC236}">
                <a16:creationId xmlns="" xmlns:a16="http://schemas.microsoft.com/office/drawing/2014/main" id="{94696BCB-484D-4E0E-91F8-F547A1F3A31A}"/>
              </a:ext>
            </a:extLst>
          </p:cNvPr>
          <p:cNvPicPr>
            <a:picLocks noChangeAspect="1"/>
          </p:cNvPicPr>
          <p:nvPr/>
        </p:nvPicPr>
        <p:blipFill>
          <a:blip r:embed="rId5"/>
          <a:stretch>
            <a:fillRect/>
          </a:stretch>
        </p:blipFill>
        <p:spPr>
          <a:xfrm>
            <a:off x="1403230" y="3069256"/>
            <a:ext cx="2743200" cy="2329751"/>
          </a:xfrm>
          <a:prstGeom prst="rect">
            <a:avLst/>
          </a:prstGeom>
        </p:spPr>
      </p:pic>
    </p:spTree>
    <p:extLst>
      <p:ext uri="{BB962C8B-B14F-4D97-AF65-F5344CB8AC3E}">
        <p14:creationId xmlns:p14="http://schemas.microsoft.com/office/powerpoint/2010/main" val="286951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36524" y="6438900"/>
            <a:ext cx="1705301"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85AA4BD5-90AE-2E06-5151-C8C91C45A58E}"/>
              </a:ext>
            </a:extLst>
          </p:cNvPr>
          <p:cNvPicPr>
            <a:picLocks noChangeAspect="1"/>
          </p:cNvPicPr>
          <p:nvPr/>
        </p:nvPicPr>
        <p:blipFill>
          <a:blip r:embed="rId3"/>
          <a:stretch>
            <a:fillRect/>
          </a:stretch>
        </p:blipFill>
        <p:spPr>
          <a:xfrm>
            <a:off x="7661327" y="96325"/>
            <a:ext cx="1343025" cy="1171575"/>
          </a:xfrm>
          <a:prstGeom prst="rect">
            <a:avLst/>
          </a:prstGeom>
        </p:spPr>
      </p:pic>
      <p:sp>
        <p:nvSpPr>
          <p:cNvPr id="6" name="Titre 1">
            <a:extLst>
              <a:ext uri="{FF2B5EF4-FFF2-40B4-BE49-F238E27FC236}">
                <a16:creationId xmlns="" xmlns:a16="http://schemas.microsoft.com/office/drawing/2014/main" id="{65087159-D5CD-1E71-6090-F32AD1FE2C83}"/>
              </a:ext>
            </a:extLst>
          </p:cNvPr>
          <p:cNvSpPr txBox="1">
            <a:spLocks/>
          </p:cNvSpPr>
          <p:nvPr/>
        </p:nvSpPr>
        <p:spPr>
          <a:xfrm>
            <a:off x="1027903" y="279798"/>
            <a:ext cx="6952021" cy="762246"/>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dirty="0">
                <a:solidFill>
                  <a:srgbClr val="002060"/>
                </a:solidFill>
                <a:latin typeface="+mn-lt"/>
              </a:rPr>
              <a:t>Où </a:t>
            </a:r>
            <a:r>
              <a:rPr lang="fr-FR" sz="2400" b="1" dirty="0" smtClean="0">
                <a:solidFill>
                  <a:srgbClr val="002060"/>
                </a:solidFill>
                <a:latin typeface="+mn-lt"/>
              </a:rPr>
              <a:t>se trouvent </a:t>
            </a:r>
            <a:r>
              <a:rPr lang="fr-FR" sz="2400" b="1" dirty="0">
                <a:solidFill>
                  <a:srgbClr val="002060"/>
                </a:solidFill>
                <a:latin typeface="+mn-lt"/>
              </a:rPr>
              <a:t>les emplois à l'international ?</a:t>
            </a:r>
          </a:p>
          <a:p>
            <a:pPr algn="l"/>
            <a:endParaRPr lang="fr-FR" sz="2400" b="1" dirty="0">
              <a:solidFill>
                <a:srgbClr val="002060"/>
              </a:solidFill>
              <a:cs typeface="Calibri"/>
            </a:endParaRPr>
          </a:p>
          <a:p>
            <a:pPr algn="l"/>
            <a:endParaRPr lang="fr-FR" sz="2400" b="1" dirty="0">
              <a:solidFill>
                <a:srgbClr val="002060"/>
              </a:solidFill>
              <a:latin typeface="+mn-lt"/>
              <a:cs typeface="Calibri"/>
            </a:endParaRPr>
          </a:p>
        </p:txBody>
      </p:sp>
      <p:pic>
        <p:nvPicPr>
          <p:cNvPr id="2" name="Image 4" descr="Une image contenant Site web&#10;&#10;Description générée automatiquement">
            <a:extLst>
              <a:ext uri="{FF2B5EF4-FFF2-40B4-BE49-F238E27FC236}">
                <a16:creationId xmlns="" xmlns:a16="http://schemas.microsoft.com/office/drawing/2014/main" id="{9164D936-AFA1-297C-6BB9-7AD69D347CA9}"/>
              </a:ext>
            </a:extLst>
          </p:cNvPr>
          <p:cNvPicPr>
            <a:picLocks noChangeAspect="1"/>
          </p:cNvPicPr>
          <p:nvPr/>
        </p:nvPicPr>
        <p:blipFill>
          <a:blip r:embed="rId4"/>
          <a:stretch>
            <a:fillRect/>
          </a:stretch>
        </p:blipFill>
        <p:spPr>
          <a:xfrm>
            <a:off x="822434" y="1186619"/>
            <a:ext cx="4845268" cy="3854140"/>
          </a:xfrm>
          <a:prstGeom prst="rect">
            <a:avLst/>
          </a:prstGeom>
        </p:spPr>
      </p:pic>
      <p:pic>
        <p:nvPicPr>
          <p:cNvPr id="5" name="Image 6" descr="Une image contenant Site web&#10;&#10;Description générée automatiquement">
            <a:extLst>
              <a:ext uri="{FF2B5EF4-FFF2-40B4-BE49-F238E27FC236}">
                <a16:creationId xmlns="" xmlns:a16="http://schemas.microsoft.com/office/drawing/2014/main" id="{73C22E2B-486A-8504-086C-E2126CC04607}"/>
              </a:ext>
            </a:extLst>
          </p:cNvPr>
          <p:cNvPicPr>
            <a:picLocks noChangeAspect="1"/>
          </p:cNvPicPr>
          <p:nvPr/>
        </p:nvPicPr>
        <p:blipFill>
          <a:blip r:embed="rId5"/>
          <a:stretch>
            <a:fillRect/>
          </a:stretch>
        </p:blipFill>
        <p:spPr>
          <a:xfrm>
            <a:off x="2667000" y="4425318"/>
            <a:ext cx="3454400" cy="2249164"/>
          </a:xfrm>
          <a:prstGeom prst="rect">
            <a:avLst/>
          </a:prstGeom>
        </p:spPr>
      </p:pic>
      <p:pic>
        <p:nvPicPr>
          <p:cNvPr id="7" name="Image 7">
            <a:extLst>
              <a:ext uri="{FF2B5EF4-FFF2-40B4-BE49-F238E27FC236}">
                <a16:creationId xmlns="" xmlns:a16="http://schemas.microsoft.com/office/drawing/2014/main" id="{91E745FA-A9C1-250A-E5F6-CD95CC2F0E2C}"/>
              </a:ext>
            </a:extLst>
          </p:cNvPr>
          <p:cNvPicPr>
            <a:picLocks noChangeAspect="1"/>
          </p:cNvPicPr>
          <p:nvPr/>
        </p:nvPicPr>
        <p:blipFill>
          <a:blip r:embed="rId6"/>
          <a:stretch>
            <a:fillRect/>
          </a:stretch>
        </p:blipFill>
        <p:spPr>
          <a:xfrm>
            <a:off x="5854700" y="725110"/>
            <a:ext cx="2743200" cy="4010781"/>
          </a:xfrm>
          <a:prstGeom prst="rect">
            <a:avLst/>
          </a:prstGeom>
        </p:spPr>
      </p:pic>
      <p:pic>
        <p:nvPicPr>
          <p:cNvPr id="8" name="Image 8">
            <a:extLst>
              <a:ext uri="{FF2B5EF4-FFF2-40B4-BE49-F238E27FC236}">
                <a16:creationId xmlns="" xmlns:a16="http://schemas.microsoft.com/office/drawing/2014/main" id="{A7710BAF-4A1D-118F-0DE8-44A09F6711BE}"/>
              </a:ext>
            </a:extLst>
          </p:cNvPr>
          <p:cNvPicPr>
            <a:picLocks noChangeAspect="1"/>
          </p:cNvPicPr>
          <p:nvPr/>
        </p:nvPicPr>
        <p:blipFill>
          <a:blip r:embed="rId7"/>
          <a:stretch>
            <a:fillRect/>
          </a:stretch>
        </p:blipFill>
        <p:spPr>
          <a:xfrm>
            <a:off x="6070600" y="5052312"/>
            <a:ext cx="2743200" cy="1401576"/>
          </a:xfrm>
          <a:prstGeom prst="rect">
            <a:avLst/>
          </a:prstGeom>
        </p:spPr>
      </p:pic>
    </p:spTree>
    <p:extLst>
      <p:ext uri="{BB962C8B-B14F-4D97-AF65-F5344CB8AC3E}">
        <p14:creationId xmlns:p14="http://schemas.microsoft.com/office/powerpoint/2010/main" val="62904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43901" y="1035209"/>
            <a:ext cx="6912768" cy="4788393"/>
          </a:xfrm>
        </p:spPr>
        <p:txBody>
          <a:bodyPr lIns="91440" tIns="45720" rIns="91440" bIns="45720" anchor="t"/>
          <a:lstStyle/>
          <a:p>
            <a:pPr algn="l"/>
            <a:r>
              <a:rPr lang="fr-FR" sz="2400" dirty="0">
                <a:solidFill>
                  <a:srgbClr val="002060"/>
                </a:solidFill>
                <a:cs typeface="Calibri"/>
              </a:rPr>
              <a:t>Contexte</a:t>
            </a:r>
            <a:r>
              <a:rPr lang="fr-FR" sz="2400" dirty="0">
                <a:solidFill>
                  <a:srgbClr val="002060"/>
                </a:solidFill>
              </a:rPr>
              <a:t> et enjeux</a:t>
            </a:r>
            <a:endParaRPr lang="fr-FR" sz="2400" dirty="0">
              <a:cs typeface="Calibri"/>
            </a:endParaRPr>
          </a:p>
          <a:p>
            <a:pPr algn="l"/>
            <a:r>
              <a:rPr lang="fr-FR" sz="2400" dirty="0" smtClean="0">
                <a:solidFill>
                  <a:srgbClr val="002060"/>
                </a:solidFill>
                <a:cs typeface="Calibri"/>
              </a:rPr>
              <a:t>	</a:t>
            </a:r>
            <a:r>
              <a:rPr lang="fr-FR" sz="2400" dirty="0" smtClean="0">
                <a:solidFill>
                  <a:schemeClr val="tx2">
                    <a:lumMod val="60000"/>
                    <a:lumOff val="40000"/>
                  </a:schemeClr>
                </a:solidFill>
                <a:cs typeface="Calibri"/>
              </a:rPr>
              <a:t>Portrait</a:t>
            </a:r>
            <a:r>
              <a:rPr lang="fr-FR" sz="2400" dirty="0">
                <a:solidFill>
                  <a:schemeClr val="tx2">
                    <a:lumMod val="60000"/>
                    <a:lumOff val="40000"/>
                  </a:schemeClr>
                </a:solidFill>
                <a:cs typeface="Calibri"/>
              </a:rPr>
              <a:t> robot : entre réalité et ambition</a:t>
            </a:r>
            <a:endParaRPr lang="en-US" sz="2400" dirty="0">
              <a:solidFill>
                <a:schemeClr val="tx2">
                  <a:lumMod val="60000"/>
                  <a:lumOff val="40000"/>
                </a:schemeClr>
              </a:solidFill>
              <a:cs typeface="Calibri"/>
            </a:endParaRPr>
          </a:p>
          <a:p>
            <a:pPr algn="l"/>
            <a:r>
              <a:rPr lang="fr-FR" sz="2400" dirty="0">
                <a:solidFill>
                  <a:srgbClr val="002060"/>
                </a:solidFill>
                <a:cs typeface="Calibri"/>
              </a:rPr>
              <a:t>La situation en </a:t>
            </a:r>
            <a:r>
              <a:rPr lang="fr-FR" sz="2400" dirty="0" smtClean="0">
                <a:solidFill>
                  <a:srgbClr val="002060"/>
                </a:solidFill>
                <a:cs typeface="Calibri"/>
              </a:rPr>
              <a:t>France</a:t>
            </a:r>
            <a:r>
              <a:rPr lang="fr-FR" sz="2400" dirty="0">
                <a:solidFill>
                  <a:srgbClr val="002060"/>
                </a:solidFill>
                <a:cs typeface="Calibri"/>
              </a:rPr>
              <a:t/>
            </a:r>
            <a:br>
              <a:rPr lang="fr-FR" sz="2400" dirty="0">
                <a:solidFill>
                  <a:srgbClr val="002060"/>
                </a:solidFill>
                <a:cs typeface="Calibri"/>
              </a:rPr>
            </a:br>
            <a:r>
              <a:rPr lang="fr-FR" sz="2400" dirty="0" smtClean="0">
                <a:solidFill>
                  <a:srgbClr val="002060"/>
                </a:solidFill>
                <a:cs typeface="Calibri"/>
              </a:rPr>
              <a:t>	</a:t>
            </a:r>
            <a:r>
              <a:rPr lang="fr-FR" sz="2400" dirty="0">
                <a:solidFill>
                  <a:schemeClr val="tx2">
                    <a:lumMod val="60000"/>
                    <a:lumOff val="40000"/>
                  </a:schemeClr>
                </a:solidFill>
                <a:cs typeface="Calibri"/>
              </a:rPr>
              <a:t>Où </a:t>
            </a:r>
            <a:r>
              <a:rPr lang="fr-FR" sz="2400" dirty="0" smtClean="0">
                <a:solidFill>
                  <a:schemeClr val="tx2">
                    <a:lumMod val="60000"/>
                    <a:lumOff val="40000"/>
                  </a:schemeClr>
                </a:solidFill>
                <a:cs typeface="Calibri"/>
              </a:rPr>
              <a:t>se trouvent</a:t>
            </a:r>
            <a:r>
              <a:rPr lang="fr-FR" sz="2400" dirty="0">
                <a:solidFill>
                  <a:schemeClr val="tx2">
                    <a:lumMod val="60000"/>
                    <a:lumOff val="40000"/>
                  </a:schemeClr>
                </a:solidFill>
                <a:cs typeface="Calibri"/>
              </a:rPr>
              <a:t> les emplois en Europe ?</a:t>
            </a:r>
          </a:p>
          <a:p>
            <a:pPr algn="l"/>
            <a:r>
              <a:rPr lang="fr-FR" sz="2400" dirty="0">
                <a:solidFill>
                  <a:srgbClr val="002060"/>
                </a:solidFill>
                <a:cs typeface="Calibri"/>
              </a:rPr>
              <a:t>Les métiers et secteur</a:t>
            </a:r>
            <a:r>
              <a:rPr lang="fr-FR" sz="2400" dirty="0">
                <a:solidFill>
                  <a:srgbClr val="002060"/>
                </a:solidFill>
              </a:rPr>
              <a:t>s qui recrutent</a:t>
            </a:r>
            <a:endParaRPr lang="fr-FR" sz="2400" dirty="0">
              <a:cs typeface="Calibri"/>
            </a:endParaRPr>
          </a:p>
          <a:p>
            <a:pPr algn="l"/>
            <a:r>
              <a:rPr lang="fr-FR" sz="2400" dirty="0" smtClean="0">
                <a:solidFill>
                  <a:srgbClr val="002060"/>
                </a:solidFill>
              </a:rPr>
              <a:t>	</a:t>
            </a:r>
            <a:r>
              <a:rPr lang="fr-FR" sz="2400" dirty="0">
                <a:solidFill>
                  <a:schemeClr val="tx2">
                    <a:lumMod val="60000"/>
                    <a:lumOff val="40000"/>
                  </a:schemeClr>
                </a:solidFill>
                <a:cs typeface="Calibri"/>
              </a:rPr>
              <a:t>Les métiers émergeants</a:t>
            </a:r>
          </a:p>
          <a:p>
            <a:pPr algn="l"/>
            <a:r>
              <a:rPr lang="fr-FR" sz="2400" dirty="0" smtClean="0">
                <a:solidFill>
                  <a:srgbClr val="002060"/>
                </a:solidFill>
                <a:cs typeface="Calibri"/>
              </a:rPr>
              <a:t>Salons </a:t>
            </a:r>
            <a:r>
              <a:rPr lang="fr-FR" sz="2400" dirty="0">
                <a:solidFill>
                  <a:srgbClr val="002060"/>
                </a:solidFill>
                <a:cs typeface="Calibri"/>
              </a:rPr>
              <a:t>en ligne et aides à la mobilité</a:t>
            </a:r>
            <a:r>
              <a:rPr lang="fr-FR" sz="2400" dirty="0">
                <a:solidFill>
                  <a:schemeClr val="tx2">
                    <a:lumMod val="60000"/>
                    <a:lumOff val="40000"/>
                  </a:schemeClr>
                </a:solidFill>
                <a:cs typeface="Calibri"/>
              </a:rPr>
              <a:t/>
            </a:r>
            <a:br>
              <a:rPr lang="fr-FR" sz="2400" dirty="0">
                <a:solidFill>
                  <a:schemeClr val="tx2">
                    <a:lumMod val="60000"/>
                    <a:lumOff val="40000"/>
                  </a:schemeClr>
                </a:solidFill>
                <a:cs typeface="Calibri"/>
              </a:rPr>
            </a:br>
            <a:r>
              <a:rPr lang="fr-FR" sz="2400" dirty="0" smtClean="0">
                <a:solidFill>
                  <a:schemeClr val="tx2">
                    <a:lumMod val="60000"/>
                    <a:lumOff val="40000"/>
                  </a:schemeClr>
                </a:solidFill>
                <a:cs typeface="Calibri"/>
              </a:rPr>
              <a:t>	</a:t>
            </a:r>
            <a:r>
              <a:rPr lang="fr-FR" sz="2400" dirty="0" smtClean="0">
                <a:solidFill>
                  <a:schemeClr val="tx2">
                    <a:lumMod val="60000"/>
                    <a:lumOff val="40000"/>
                  </a:schemeClr>
                </a:solidFill>
                <a:cs typeface="Calibri"/>
              </a:rPr>
              <a:t>Où </a:t>
            </a:r>
            <a:r>
              <a:rPr lang="fr-FR" sz="2400" dirty="0">
                <a:solidFill>
                  <a:schemeClr val="tx2">
                    <a:lumMod val="60000"/>
                    <a:lumOff val="40000"/>
                  </a:schemeClr>
                </a:solidFill>
                <a:cs typeface="Calibri"/>
              </a:rPr>
              <a:t>et comment rechercher un emploi ?</a:t>
            </a:r>
          </a:p>
          <a:p>
            <a:pPr algn="l"/>
            <a:r>
              <a:rPr lang="fr-FR" sz="2400" dirty="0" smtClean="0">
                <a:solidFill>
                  <a:srgbClr val="002060"/>
                </a:solidFill>
              </a:rPr>
              <a:t>Travailler </a:t>
            </a:r>
            <a:r>
              <a:rPr lang="fr-FR" sz="2400" dirty="0">
                <a:solidFill>
                  <a:srgbClr val="002060"/>
                </a:solidFill>
              </a:rPr>
              <a:t>autrement </a:t>
            </a:r>
          </a:p>
          <a:p>
            <a:pPr algn="l"/>
            <a:r>
              <a:rPr lang="fr-FR" sz="2400" dirty="0" smtClean="0">
                <a:solidFill>
                  <a:schemeClr val="tx2">
                    <a:lumMod val="60000"/>
                    <a:lumOff val="40000"/>
                  </a:schemeClr>
                </a:solidFill>
                <a:cs typeface="Calibri"/>
              </a:rPr>
              <a:t>	Où</a:t>
            </a:r>
            <a:r>
              <a:rPr lang="fr-FR" sz="2400" dirty="0">
                <a:solidFill>
                  <a:schemeClr val="tx2">
                    <a:lumMod val="60000"/>
                    <a:lumOff val="40000"/>
                  </a:schemeClr>
                </a:solidFill>
                <a:cs typeface="Calibri"/>
              </a:rPr>
              <a:t> </a:t>
            </a:r>
            <a:r>
              <a:rPr lang="fr-FR" sz="2400" dirty="0">
                <a:solidFill>
                  <a:schemeClr val="tx2">
                    <a:lumMod val="60000"/>
                    <a:lumOff val="40000"/>
                  </a:schemeClr>
                </a:solidFill>
                <a:cs typeface="Calibri"/>
              </a:rPr>
              <a:t>se trouvent </a:t>
            </a:r>
            <a:r>
              <a:rPr lang="fr-FR" sz="2400" dirty="0">
                <a:solidFill>
                  <a:schemeClr val="tx2">
                    <a:lumMod val="60000"/>
                    <a:lumOff val="40000"/>
                  </a:schemeClr>
                </a:solidFill>
                <a:cs typeface="Calibri"/>
              </a:rPr>
              <a:t>les emplois à l'international ?</a:t>
            </a:r>
          </a:p>
          <a:p>
            <a:pPr algn="l"/>
            <a:r>
              <a:rPr lang="fr-FR" sz="2400" dirty="0" smtClean="0">
                <a:solidFill>
                  <a:srgbClr val="002060"/>
                </a:solidFill>
              </a:rPr>
              <a:t>L’exemple </a:t>
            </a:r>
            <a:r>
              <a:rPr lang="fr-FR" sz="2400" dirty="0">
                <a:solidFill>
                  <a:srgbClr val="002060"/>
                </a:solidFill>
              </a:rPr>
              <a:t>canadien</a:t>
            </a:r>
            <a:r>
              <a:rPr lang="fr-FR" sz="2400" dirty="0" smtClean="0">
                <a:solidFill>
                  <a:schemeClr val="tx2">
                    <a:lumMod val="60000"/>
                    <a:lumOff val="40000"/>
                  </a:schemeClr>
                </a:solidFill>
                <a:cs typeface="Calibri"/>
              </a:rPr>
              <a:t/>
            </a:r>
            <a:br>
              <a:rPr lang="fr-FR" sz="2400" dirty="0" smtClean="0">
                <a:solidFill>
                  <a:schemeClr val="tx2">
                    <a:lumMod val="60000"/>
                    <a:lumOff val="40000"/>
                  </a:schemeClr>
                </a:solidFill>
                <a:cs typeface="Calibri"/>
              </a:rPr>
            </a:br>
            <a:r>
              <a:rPr lang="fr-FR" sz="2400" dirty="0" smtClean="0">
                <a:solidFill>
                  <a:schemeClr val="tx2">
                    <a:lumMod val="60000"/>
                    <a:lumOff val="40000"/>
                  </a:schemeClr>
                </a:solidFill>
                <a:cs typeface="Calibri"/>
              </a:rPr>
              <a:t>	</a:t>
            </a:r>
            <a:r>
              <a:rPr lang="fr-FR" sz="2400" dirty="0" smtClean="0">
                <a:solidFill>
                  <a:schemeClr val="tx2">
                    <a:lumMod val="60000"/>
                    <a:lumOff val="40000"/>
                  </a:schemeClr>
                </a:solidFill>
                <a:cs typeface="Calibri"/>
              </a:rPr>
              <a:t>Les </a:t>
            </a:r>
            <a:r>
              <a:rPr lang="fr-FR" sz="2400" dirty="0">
                <a:solidFill>
                  <a:schemeClr val="tx2">
                    <a:lumMod val="60000"/>
                    <a:lumOff val="40000"/>
                  </a:schemeClr>
                </a:solidFill>
                <a:cs typeface="Calibri"/>
              </a:rPr>
              <a:t>sites utiles</a:t>
            </a:r>
          </a:p>
          <a:p>
            <a:pPr algn="l"/>
            <a:r>
              <a:rPr lang="fr-FR" sz="2400" dirty="0"/>
              <a:t/>
            </a:r>
            <a:br>
              <a:rPr lang="fr-FR" sz="2400" dirty="0"/>
            </a:br>
            <a:r>
              <a:rPr lang="fr-FR" sz="2400" dirty="0"/>
              <a:t/>
            </a:r>
            <a:br>
              <a:rPr lang="fr-FR" sz="2400" dirty="0"/>
            </a:br>
            <a:endParaRPr lang="fr-FR" sz="2400" b="1" dirty="0">
              <a:cs typeface="Calibri"/>
            </a:endParaRPr>
          </a:p>
        </p:txBody>
      </p:sp>
      <p:sp>
        <p:nvSpPr>
          <p:cNvPr id="4" name="ZoneTexte 3"/>
          <p:cNvSpPr txBox="1"/>
          <p:nvPr/>
        </p:nvSpPr>
        <p:spPr>
          <a:xfrm>
            <a:off x="7218636" y="6438900"/>
            <a:ext cx="1581150" cy="369332"/>
          </a:xfrm>
          <a:prstGeom prst="rect">
            <a:avLst/>
          </a:prstGeom>
          <a:solidFill>
            <a:schemeClr val="bg1"/>
          </a:solidFill>
        </p:spPr>
        <p:txBody>
          <a:bodyPr wrap="square" rtlCol="0">
            <a:spAutoFit/>
          </a:bodyPr>
          <a:lstStyle/>
          <a:p>
            <a:endParaRPr lang="fr-FR"/>
          </a:p>
        </p:txBody>
      </p:sp>
      <p:pic>
        <p:nvPicPr>
          <p:cNvPr id="3" name="Image 5">
            <a:extLst>
              <a:ext uri="{FF2B5EF4-FFF2-40B4-BE49-F238E27FC236}">
                <a16:creationId xmlns="" xmlns:a16="http://schemas.microsoft.com/office/drawing/2014/main" id="{D29698C9-7999-826D-62D6-239CDF9933E8}"/>
              </a:ext>
            </a:extLst>
          </p:cNvPr>
          <p:cNvPicPr>
            <a:picLocks noChangeAspect="1"/>
          </p:cNvPicPr>
          <p:nvPr/>
        </p:nvPicPr>
        <p:blipFill>
          <a:blip r:embed="rId3"/>
          <a:stretch>
            <a:fillRect/>
          </a:stretch>
        </p:blipFill>
        <p:spPr>
          <a:xfrm>
            <a:off x="7707415" y="133196"/>
            <a:ext cx="1343025" cy="1171575"/>
          </a:xfrm>
          <a:prstGeom prst="rect">
            <a:avLst/>
          </a:prstGeom>
        </p:spPr>
      </p:pic>
      <p:sp>
        <p:nvSpPr>
          <p:cNvPr id="5" name="object 2">
            <a:extLst>
              <a:ext uri="{FF2B5EF4-FFF2-40B4-BE49-F238E27FC236}">
                <a16:creationId xmlns="" xmlns:a16="http://schemas.microsoft.com/office/drawing/2014/main" id="{05A40813-C35D-8637-8194-A876BA047615}"/>
              </a:ext>
            </a:extLst>
          </p:cNvPr>
          <p:cNvSpPr txBox="1">
            <a:spLocks noGrp="1"/>
          </p:cNvSpPr>
          <p:nvPr/>
        </p:nvSpPr>
        <p:spPr>
          <a:xfrm>
            <a:off x="1244850" y="306537"/>
            <a:ext cx="2074258" cy="382156"/>
          </a:xfrm>
          <a:prstGeom prst="rect">
            <a:avLst/>
          </a:prstGeom>
        </p:spPr>
        <p:txBody>
          <a:bodyPr vert="horz" wrap="square" lIns="0" tIns="12700" rIns="0" bIns="0" rtlCol="0" anchor="t">
            <a:spAutoFit/>
          </a:bodyPr>
          <a:lstStyle>
            <a:lvl1pPr>
              <a:defRPr sz="3600" b="0" i="0">
                <a:solidFill>
                  <a:srgbClr val="5FCAEE"/>
                </a:solidFill>
                <a:latin typeface="Trebuchet MS"/>
                <a:ea typeface="+mj-ea"/>
                <a:cs typeface="Trebuchet MS"/>
              </a:defRPr>
            </a:lvl1pPr>
          </a:lstStyle>
          <a:p>
            <a:pPr marL="12700">
              <a:lnSpc>
                <a:spcPct val="100000"/>
              </a:lnSpc>
              <a:spcBef>
                <a:spcPts val="100"/>
              </a:spcBef>
            </a:pPr>
            <a:r>
              <a:rPr lang="fr-FR" sz="2400" b="1">
                <a:solidFill>
                  <a:srgbClr val="002060"/>
                </a:solidFill>
                <a:latin typeface="+mn-lt"/>
                <a:cs typeface="+mj-cs"/>
              </a:rPr>
              <a:t>Sommaire</a:t>
            </a:r>
            <a:endParaRPr lang="fr-FR" sz="2400" b="1">
              <a:latin typeface="Calibri"/>
              <a:cs typeface="Calibri"/>
            </a:endParaRPr>
          </a:p>
        </p:txBody>
      </p:sp>
    </p:spTree>
    <p:extLst>
      <p:ext uri="{BB962C8B-B14F-4D97-AF65-F5344CB8AC3E}">
        <p14:creationId xmlns:p14="http://schemas.microsoft.com/office/powerpoint/2010/main" val="420444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29449" y="6438900"/>
            <a:ext cx="1875437"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85AA4BD5-90AE-2E06-5151-C8C91C45A58E}"/>
              </a:ext>
            </a:extLst>
          </p:cNvPr>
          <p:cNvPicPr>
            <a:picLocks noChangeAspect="1"/>
          </p:cNvPicPr>
          <p:nvPr/>
        </p:nvPicPr>
        <p:blipFill>
          <a:blip r:embed="rId3"/>
          <a:stretch>
            <a:fillRect/>
          </a:stretch>
        </p:blipFill>
        <p:spPr>
          <a:xfrm>
            <a:off x="7661327" y="96325"/>
            <a:ext cx="1343025" cy="1171575"/>
          </a:xfrm>
          <a:prstGeom prst="rect">
            <a:avLst/>
          </a:prstGeom>
        </p:spPr>
      </p:pic>
      <p:sp>
        <p:nvSpPr>
          <p:cNvPr id="6" name="Titre 1">
            <a:extLst>
              <a:ext uri="{FF2B5EF4-FFF2-40B4-BE49-F238E27FC236}">
                <a16:creationId xmlns="" xmlns:a16="http://schemas.microsoft.com/office/drawing/2014/main" id="{65087159-D5CD-1E71-6090-F32AD1FE2C83}"/>
              </a:ext>
            </a:extLst>
          </p:cNvPr>
          <p:cNvSpPr txBox="1">
            <a:spLocks/>
          </p:cNvSpPr>
          <p:nvPr/>
        </p:nvSpPr>
        <p:spPr>
          <a:xfrm>
            <a:off x="1027903" y="279798"/>
            <a:ext cx="6952021"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Où se trouvent les emplois à l'international ?</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pic>
        <p:nvPicPr>
          <p:cNvPr id="9" name="Image 9">
            <a:extLst>
              <a:ext uri="{FF2B5EF4-FFF2-40B4-BE49-F238E27FC236}">
                <a16:creationId xmlns="" xmlns:a16="http://schemas.microsoft.com/office/drawing/2014/main" id="{18580E76-95E0-8747-A33A-2B350AFFB58E}"/>
              </a:ext>
            </a:extLst>
          </p:cNvPr>
          <p:cNvPicPr>
            <a:picLocks noChangeAspect="1"/>
          </p:cNvPicPr>
          <p:nvPr/>
        </p:nvPicPr>
        <p:blipFill>
          <a:blip r:embed="rId4"/>
          <a:stretch>
            <a:fillRect/>
          </a:stretch>
        </p:blipFill>
        <p:spPr>
          <a:xfrm>
            <a:off x="1072055" y="1046701"/>
            <a:ext cx="5278819" cy="2531148"/>
          </a:xfrm>
          <a:prstGeom prst="rect">
            <a:avLst/>
          </a:prstGeom>
        </p:spPr>
      </p:pic>
      <p:pic>
        <p:nvPicPr>
          <p:cNvPr id="10" name="Image 10" descr="Une image contenant Site web&#10;&#10;Description générée automatiquement">
            <a:extLst>
              <a:ext uri="{FF2B5EF4-FFF2-40B4-BE49-F238E27FC236}">
                <a16:creationId xmlns="" xmlns:a16="http://schemas.microsoft.com/office/drawing/2014/main" id="{43A7DF3C-7979-EC1B-4AD4-558F42D76EC1}"/>
              </a:ext>
            </a:extLst>
          </p:cNvPr>
          <p:cNvPicPr>
            <a:picLocks noChangeAspect="1"/>
          </p:cNvPicPr>
          <p:nvPr/>
        </p:nvPicPr>
        <p:blipFill>
          <a:blip r:embed="rId5"/>
          <a:stretch>
            <a:fillRect/>
          </a:stretch>
        </p:blipFill>
        <p:spPr>
          <a:xfrm>
            <a:off x="3796860" y="3605411"/>
            <a:ext cx="5108027" cy="2942156"/>
          </a:xfrm>
          <a:prstGeom prst="rect">
            <a:avLst/>
          </a:prstGeom>
        </p:spPr>
      </p:pic>
    </p:spTree>
    <p:extLst>
      <p:ext uri="{BB962C8B-B14F-4D97-AF65-F5344CB8AC3E}">
        <p14:creationId xmlns:p14="http://schemas.microsoft.com/office/powerpoint/2010/main" val="42456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08122" y="6438900"/>
            <a:ext cx="1581150"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85AA4BD5-90AE-2E06-5151-C8C91C45A58E}"/>
              </a:ext>
            </a:extLst>
          </p:cNvPr>
          <p:cNvPicPr>
            <a:picLocks noChangeAspect="1"/>
          </p:cNvPicPr>
          <p:nvPr/>
        </p:nvPicPr>
        <p:blipFill>
          <a:blip r:embed="rId3"/>
          <a:stretch>
            <a:fillRect/>
          </a:stretch>
        </p:blipFill>
        <p:spPr>
          <a:xfrm>
            <a:off x="7661327" y="96325"/>
            <a:ext cx="1343025" cy="1171575"/>
          </a:xfrm>
          <a:prstGeom prst="rect">
            <a:avLst/>
          </a:prstGeom>
        </p:spPr>
      </p:pic>
      <p:sp>
        <p:nvSpPr>
          <p:cNvPr id="6" name="Titre 1">
            <a:extLst>
              <a:ext uri="{FF2B5EF4-FFF2-40B4-BE49-F238E27FC236}">
                <a16:creationId xmlns="" xmlns:a16="http://schemas.microsoft.com/office/drawing/2014/main" id="{65087159-D5CD-1E71-6090-F32AD1FE2C83}"/>
              </a:ext>
            </a:extLst>
          </p:cNvPr>
          <p:cNvSpPr txBox="1">
            <a:spLocks/>
          </p:cNvSpPr>
          <p:nvPr/>
        </p:nvSpPr>
        <p:spPr>
          <a:xfrm>
            <a:off x="1027903" y="279798"/>
            <a:ext cx="6952021"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Où se trouvent les emplois à l'international ?</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pic>
        <p:nvPicPr>
          <p:cNvPr id="5" name="Image 6" descr="Une image contenant texte&#10;&#10;Description générée automatiquement">
            <a:extLst>
              <a:ext uri="{FF2B5EF4-FFF2-40B4-BE49-F238E27FC236}">
                <a16:creationId xmlns="" xmlns:a16="http://schemas.microsoft.com/office/drawing/2014/main" id="{DF1A8D77-0862-11D1-78F7-295427F8CBEB}"/>
              </a:ext>
            </a:extLst>
          </p:cNvPr>
          <p:cNvPicPr>
            <a:picLocks noChangeAspect="1"/>
          </p:cNvPicPr>
          <p:nvPr/>
        </p:nvPicPr>
        <p:blipFill>
          <a:blip r:embed="rId4"/>
          <a:stretch>
            <a:fillRect/>
          </a:stretch>
        </p:blipFill>
        <p:spPr>
          <a:xfrm>
            <a:off x="966952" y="845224"/>
            <a:ext cx="4950372" cy="2447999"/>
          </a:xfrm>
          <a:prstGeom prst="rect">
            <a:avLst/>
          </a:prstGeom>
        </p:spPr>
      </p:pic>
      <p:pic>
        <p:nvPicPr>
          <p:cNvPr id="8" name="Image 10" descr="Une image contenant graphique&#10;&#10;Description générée automatiquement">
            <a:extLst>
              <a:ext uri="{FF2B5EF4-FFF2-40B4-BE49-F238E27FC236}">
                <a16:creationId xmlns="" xmlns:a16="http://schemas.microsoft.com/office/drawing/2014/main" id="{B94CCD88-E9FC-A85A-ACAE-E04E4EDEA448}"/>
              </a:ext>
            </a:extLst>
          </p:cNvPr>
          <p:cNvPicPr>
            <a:picLocks noChangeAspect="1"/>
          </p:cNvPicPr>
          <p:nvPr/>
        </p:nvPicPr>
        <p:blipFill>
          <a:blip r:embed="rId5"/>
          <a:stretch>
            <a:fillRect/>
          </a:stretch>
        </p:blipFill>
        <p:spPr>
          <a:xfrm>
            <a:off x="2201917" y="3421972"/>
            <a:ext cx="6815958" cy="3193433"/>
          </a:xfrm>
          <a:prstGeom prst="rect">
            <a:avLst/>
          </a:prstGeom>
        </p:spPr>
      </p:pic>
    </p:spTree>
    <p:extLst>
      <p:ext uri="{BB962C8B-B14F-4D97-AF65-F5344CB8AC3E}">
        <p14:creationId xmlns:p14="http://schemas.microsoft.com/office/powerpoint/2010/main" val="120954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18636" y="6438900"/>
            <a:ext cx="1581150"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85AA4BD5-90AE-2E06-5151-C8C91C45A58E}"/>
              </a:ext>
            </a:extLst>
          </p:cNvPr>
          <p:cNvPicPr>
            <a:picLocks noChangeAspect="1"/>
          </p:cNvPicPr>
          <p:nvPr/>
        </p:nvPicPr>
        <p:blipFill>
          <a:blip r:embed="rId3"/>
          <a:stretch>
            <a:fillRect/>
          </a:stretch>
        </p:blipFill>
        <p:spPr>
          <a:xfrm>
            <a:off x="7661327" y="96325"/>
            <a:ext cx="1343025" cy="1171575"/>
          </a:xfrm>
          <a:prstGeom prst="rect">
            <a:avLst/>
          </a:prstGeom>
        </p:spPr>
      </p:pic>
      <p:sp>
        <p:nvSpPr>
          <p:cNvPr id="6" name="Titre 1">
            <a:extLst>
              <a:ext uri="{FF2B5EF4-FFF2-40B4-BE49-F238E27FC236}">
                <a16:creationId xmlns="" xmlns:a16="http://schemas.microsoft.com/office/drawing/2014/main" id="{65087159-D5CD-1E71-6090-F32AD1FE2C83}"/>
              </a:ext>
            </a:extLst>
          </p:cNvPr>
          <p:cNvSpPr txBox="1">
            <a:spLocks/>
          </p:cNvSpPr>
          <p:nvPr/>
        </p:nvSpPr>
        <p:spPr>
          <a:xfrm>
            <a:off x="1027903" y="279798"/>
            <a:ext cx="6952021" cy="863695"/>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dirty="0">
                <a:solidFill>
                  <a:srgbClr val="002060"/>
                </a:solidFill>
                <a:latin typeface="+mn-lt"/>
              </a:rPr>
              <a:t>L'exemple canadien</a:t>
            </a:r>
            <a:endParaRPr lang="fr-FR" dirty="0"/>
          </a:p>
          <a:p>
            <a:pPr algn="l"/>
            <a:endParaRPr lang="fr-FR" sz="2400" b="1">
              <a:solidFill>
                <a:srgbClr val="002060"/>
              </a:solidFill>
              <a:latin typeface="+mn-lt"/>
              <a:cs typeface="Calibri"/>
            </a:endParaRPr>
          </a:p>
        </p:txBody>
      </p:sp>
      <p:pic>
        <p:nvPicPr>
          <p:cNvPr id="7" name="Image 7" descr="Une image contenant Site web&#10;&#10;Description générée automatiquement">
            <a:extLst>
              <a:ext uri="{FF2B5EF4-FFF2-40B4-BE49-F238E27FC236}">
                <a16:creationId xmlns="" xmlns:a16="http://schemas.microsoft.com/office/drawing/2014/main" id="{B2A34BCE-1D3A-5A20-261D-55C081FCF1CB}"/>
              </a:ext>
            </a:extLst>
          </p:cNvPr>
          <p:cNvPicPr>
            <a:picLocks noChangeAspect="1"/>
          </p:cNvPicPr>
          <p:nvPr/>
        </p:nvPicPr>
        <p:blipFill>
          <a:blip r:embed="rId4"/>
          <a:stretch>
            <a:fillRect/>
          </a:stretch>
        </p:blipFill>
        <p:spPr>
          <a:xfrm>
            <a:off x="1085192" y="1356383"/>
            <a:ext cx="7575663" cy="4256141"/>
          </a:xfrm>
          <a:prstGeom prst="rect">
            <a:avLst/>
          </a:prstGeom>
        </p:spPr>
      </p:pic>
    </p:spTree>
    <p:extLst>
      <p:ext uri="{BB962C8B-B14F-4D97-AF65-F5344CB8AC3E}">
        <p14:creationId xmlns:p14="http://schemas.microsoft.com/office/powerpoint/2010/main" val="1918770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8CB5273A-1A15-3E12-1EF1-72FD3541B250}"/>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11" name="ZoneTexte 10"/>
          <p:cNvSpPr txBox="1"/>
          <p:nvPr/>
        </p:nvSpPr>
        <p:spPr>
          <a:xfrm>
            <a:off x="7260677"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62AA235-B247-15EA-33DF-CF2B62DFA413}"/>
              </a:ext>
            </a:extLst>
          </p:cNvPr>
          <p:cNvPicPr>
            <a:picLocks noChangeAspect="1"/>
          </p:cNvPicPr>
          <p:nvPr/>
        </p:nvPicPr>
        <p:blipFill>
          <a:blip r:embed="rId3"/>
          <a:stretch>
            <a:fillRect/>
          </a:stretch>
        </p:blipFill>
        <p:spPr>
          <a:xfrm>
            <a:off x="7762722" y="77889"/>
            <a:ext cx="1343025" cy="1171575"/>
          </a:xfrm>
          <a:prstGeom prst="rect">
            <a:avLst/>
          </a:prstGeom>
        </p:spPr>
      </p:pic>
      <p:sp>
        <p:nvSpPr>
          <p:cNvPr id="12" name="Titre 1">
            <a:extLst>
              <a:ext uri="{FF2B5EF4-FFF2-40B4-BE49-F238E27FC236}">
                <a16:creationId xmlns="" xmlns:a16="http://schemas.microsoft.com/office/drawing/2014/main" id="{5FB4767F-F019-51CC-3BF0-3DBD384D409B}"/>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Les sites utiles</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2" name="object 5">
            <a:extLst>
              <a:ext uri="{FF2B5EF4-FFF2-40B4-BE49-F238E27FC236}">
                <a16:creationId xmlns="" xmlns:a16="http://schemas.microsoft.com/office/drawing/2014/main" id="{F32B652E-E7A8-2789-C188-0F4239835086}"/>
              </a:ext>
            </a:extLst>
          </p:cNvPr>
          <p:cNvSpPr/>
          <p:nvPr/>
        </p:nvSpPr>
        <p:spPr>
          <a:xfrm>
            <a:off x="6397623" y="618649"/>
            <a:ext cx="2074164" cy="1714500"/>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a:extLst>
              <a:ext uri="{FF2B5EF4-FFF2-40B4-BE49-F238E27FC236}">
                <a16:creationId xmlns="" xmlns:a16="http://schemas.microsoft.com/office/drawing/2014/main" id="{CDA83692-2449-D19E-EE50-DDD9A87E4082}"/>
              </a:ext>
            </a:extLst>
          </p:cNvPr>
          <p:cNvSpPr txBox="1"/>
          <p:nvPr/>
        </p:nvSpPr>
        <p:spPr>
          <a:xfrm>
            <a:off x="1026205" y="1251132"/>
            <a:ext cx="4201583" cy="2927083"/>
          </a:xfrm>
          <a:prstGeom prst="rect">
            <a:avLst/>
          </a:prstGeom>
        </p:spPr>
        <p:txBody>
          <a:bodyPr vert="horz" wrap="square" lIns="0" tIns="9461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spcBef>
                <a:spcPts val="745"/>
              </a:spcBef>
              <a:buFont typeface="Arial"/>
              <a:buChar char="•"/>
              <a:tabLst>
                <a:tab pos="354965" algn="l"/>
              </a:tabLst>
            </a:pPr>
            <a:r>
              <a:rPr lang="fr-FR" spc="-20" dirty="0">
                <a:solidFill>
                  <a:srgbClr val="002060"/>
                </a:solidFill>
                <a:latin typeface="Calibri"/>
                <a:cs typeface="Arial"/>
              </a:rPr>
              <a:t>Pole</a:t>
            </a:r>
            <a:r>
              <a:rPr spc="-25" dirty="0">
                <a:solidFill>
                  <a:srgbClr val="002060"/>
                </a:solidFill>
                <a:latin typeface="Calibri"/>
                <a:cs typeface="Trebuchet MS"/>
              </a:rPr>
              <a:t> </a:t>
            </a:r>
            <a:r>
              <a:rPr lang="fr-FR" dirty="0">
                <a:solidFill>
                  <a:srgbClr val="002060"/>
                </a:solidFill>
                <a:latin typeface="Calibri"/>
                <a:cs typeface="Trebuchet MS"/>
              </a:rPr>
              <a:t>emploi</a:t>
            </a:r>
          </a:p>
          <a:p>
            <a:pPr marL="298450" indent="-285750">
              <a:spcBef>
                <a:spcPts val="745"/>
              </a:spcBef>
              <a:buFont typeface="Arial"/>
              <a:buChar char="•"/>
              <a:tabLst>
                <a:tab pos="354965" algn="l"/>
              </a:tabLst>
            </a:pPr>
            <a:r>
              <a:rPr lang="fr-FR" dirty="0">
                <a:solidFill>
                  <a:srgbClr val="002060"/>
                </a:solidFill>
                <a:latin typeface="Calibri"/>
                <a:cs typeface="Trebuchet MS"/>
              </a:rPr>
              <a:t>EURES</a:t>
            </a:r>
            <a:r>
              <a:rPr lang="fr-FR" spc="204" dirty="0">
                <a:solidFill>
                  <a:srgbClr val="002060"/>
                </a:solidFill>
                <a:latin typeface="Calibri"/>
                <a:cs typeface="Arial"/>
              </a:rPr>
              <a:t> (offres, EOJD)</a:t>
            </a:r>
            <a:endParaRPr lang="fr-FR" dirty="0">
              <a:solidFill>
                <a:srgbClr val="002060"/>
              </a:solidFill>
              <a:latin typeface="Calibri"/>
              <a:cs typeface="Arial"/>
            </a:endParaRPr>
          </a:p>
          <a:p>
            <a:pPr marL="298450" indent="-285750">
              <a:lnSpc>
                <a:spcPct val="100000"/>
              </a:lnSpc>
              <a:spcBef>
                <a:spcPts val="745"/>
              </a:spcBef>
              <a:buFont typeface="Arial"/>
              <a:buChar char="•"/>
              <a:tabLst>
                <a:tab pos="354965" algn="l"/>
              </a:tabLst>
            </a:pPr>
            <a:r>
              <a:rPr b="1" spc="-5" dirty="0">
                <a:solidFill>
                  <a:srgbClr val="002060"/>
                </a:solidFill>
                <a:latin typeface="Calibri"/>
                <a:cs typeface="Trebuchet MS"/>
              </a:rPr>
              <a:t>Digital Skills </a:t>
            </a:r>
            <a:r>
              <a:rPr spc="-5" dirty="0">
                <a:solidFill>
                  <a:srgbClr val="002060"/>
                </a:solidFill>
                <a:latin typeface="Calibri"/>
                <a:cs typeface="Trebuchet MS"/>
              </a:rPr>
              <a:t>and </a:t>
            </a:r>
            <a:r>
              <a:rPr dirty="0">
                <a:solidFill>
                  <a:srgbClr val="002060"/>
                </a:solidFill>
                <a:latin typeface="Calibri"/>
                <a:cs typeface="Trebuchet MS"/>
              </a:rPr>
              <a:t>Jobs</a:t>
            </a:r>
            <a:r>
              <a:rPr spc="-55" dirty="0">
                <a:solidFill>
                  <a:srgbClr val="002060"/>
                </a:solidFill>
                <a:latin typeface="Calibri"/>
                <a:cs typeface="Trebuchet MS"/>
              </a:rPr>
              <a:t> </a:t>
            </a:r>
            <a:r>
              <a:rPr dirty="0">
                <a:solidFill>
                  <a:srgbClr val="002060"/>
                </a:solidFill>
                <a:latin typeface="Calibri"/>
                <a:cs typeface="Trebuchet MS"/>
              </a:rPr>
              <a:t>Platform</a:t>
            </a:r>
          </a:p>
          <a:p>
            <a:pPr marL="298450" indent="-285750">
              <a:spcBef>
                <a:spcPts val="745"/>
              </a:spcBef>
              <a:buFont typeface="Arial"/>
              <a:buChar char="•"/>
              <a:tabLst>
                <a:tab pos="354965" algn="l"/>
              </a:tabLst>
            </a:pPr>
            <a:r>
              <a:rPr lang="fr-FR" dirty="0" err="1">
                <a:solidFill>
                  <a:srgbClr val="002060"/>
                </a:solidFill>
                <a:ea typeface="+mn-lt"/>
                <a:cs typeface="+mn-lt"/>
              </a:rPr>
              <a:t>Find</a:t>
            </a:r>
            <a:r>
              <a:rPr lang="fr-FR" dirty="0">
                <a:solidFill>
                  <a:srgbClr val="002060"/>
                </a:solidFill>
                <a:ea typeface="+mn-lt"/>
                <a:cs typeface="+mn-lt"/>
              </a:rPr>
              <a:t> a job UK</a:t>
            </a:r>
          </a:p>
          <a:p>
            <a:pPr marL="298450" indent="-285750">
              <a:spcBef>
                <a:spcPts val="640"/>
              </a:spcBef>
              <a:buFont typeface="Arial,Sans-Serif"/>
              <a:buChar char="•"/>
              <a:tabLst>
                <a:tab pos="354965" algn="l"/>
              </a:tabLst>
            </a:pPr>
            <a:endParaRPr lang="en-US" dirty="0">
              <a:solidFill>
                <a:srgbClr val="002060"/>
              </a:solidFill>
              <a:latin typeface="Trebuchet MS"/>
              <a:ea typeface="+mn-lt"/>
              <a:cs typeface="+mn-lt"/>
            </a:endParaRPr>
          </a:p>
          <a:p>
            <a:pPr marL="298450" indent="-285750">
              <a:spcBef>
                <a:spcPts val="745"/>
              </a:spcBef>
              <a:buFont typeface="Arial"/>
              <a:buChar char="•"/>
              <a:tabLst>
                <a:tab pos="354965" algn="l"/>
              </a:tabLst>
            </a:pPr>
            <a:endParaRPr lang="fr-FR">
              <a:solidFill>
                <a:srgbClr val="002060"/>
              </a:solidFill>
              <a:ea typeface="+mn-lt"/>
              <a:cs typeface="+mn-lt"/>
            </a:endParaRPr>
          </a:p>
          <a:p>
            <a:pPr marL="298450" indent="-285750">
              <a:spcBef>
                <a:spcPts val="745"/>
              </a:spcBef>
              <a:buFont typeface="Arial"/>
              <a:buChar char="•"/>
              <a:tabLst>
                <a:tab pos="354965" algn="l"/>
              </a:tabLst>
            </a:pPr>
            <a:endParaRPr lang="fr-FR">
              <a:solidFill>
                <a:srgbClr val="002060"/>
              </a:solidFill>
              <a:ea typeface="+mn-lt"/>
              <a:cs typeface="+mn-lt"/>
            </a:endParaRPr>
          </a:p>
          <a:p>
            <a:pPr marL="12700">
              <a:spcBef>
                <a:spcPts val="745"/>
              </a:spcBef>
              <a:tabLst>
                <a:tab pos="354965" algn="l"/>
              </a:tabLst>
            </a:pPr>
            <a:r>
              <a:rPr lang="fr-FR" dirty="0">
                <a:ea typeface="+mn-lt"/>
                <a:cs typeface="+mn-lt"/>
              </a:rPr>
              <a:t>     </a:t>
            </a:r>
            <a:endParaRPr spc="-10" dirty="0">
              <a:solidFill>
                <a:srgbClr val="002060"/>
              </a:solidFill>
              <a:latin typeface="Calibri"/>
              <a:cs typeface="Trebuchet MS"/>
            </a:endParaRPr>
          </a:p>
        </p:txBody>
      </p:sp>
      <p:sp>
        <p:nvSpPr>
          <p:cNvPr id="4" name="object 4">
            <a:extLst>
              <a:ext uri="{FF2B5EF4-FFF2-40B4-BE49-F238E27FC236}">
                <a16:creationId xmlns="" xmlns:a16="http://schemas.microsoft.com/office/drawing/2014/main" id="{8661F8B7-EAE1-AFCE-FB73-7720F9FAC25E}"/>
              </a:ext>
            </a:extLst>
          </p:cNvPr>
          <p:cNvSpPr txBox="1"/>
          <p:nvPr/>
        </p:nvSpPr>
        <p:spPr>
          <a:xfrm>
            <a:off x="1019742" y="2855028"/>
            <a:ext cx="7827645" cy="1799852"/>
          </a:xfrm>
          <a:prstGeom prst="rect">
            <a:avLst/>
          </a:prstGeom>
        </p:spPr>
        <p:txBody>
          <a:bodyPr vert="horz" wrap="square" lIns="0" tIns="9334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spcBef>
                <a:spcPts val="735"/>
              </a:spcBef>
              <a:buFont typeface="Arial"/>
              <a:buChar char="•"/>
              <a:tabLst>
                <a:tab pos="354965" algn="l"/>
              </a:tabLst>
            </a:pPr>
            <a:r>
              <a:rPr dirty="0">
                <a:solidFill>
                  <a:srgbClr val="002060"/>
                </a:solidFill>
                <a:latin typeface="Calibri"/>
              </a:rPr>
              <a:t>silkhom.com</a:t>
            </a:r>
            <a:r>
              <a:rPr lang="fr-FR" dirty="0">
                <a:solidFill>
                  <a:srgbClr val="002060"/>
                </a:solidFill>
                <a:latin typeface="Calibri"/>
              </a:rPr>
              <a:t> (offres, fiches métiers, salaires)</a:t>
            </a:r>
            <a:endParaRPr lang="fr-FR" dirty="0">
              <a:solidFill>
                <a:srgbClr val="002060"/>
              </a:solidFill>
              <a:latin typeface="Calibri"/>
              <a:cs typeface="Calibri"/>
            </a:endParaRPr>
          </a:p>
          <a:p>
            <a:pPr marL="298450" indent="-285750">
              <a:spcBef>
                <a:spcPts val="735"/>
              </a:spcBef>
              <a:buFont typeface="Arial"/>
              <a:buChar char="•"/>
              <a:tabLst>
                <a:tab pos="354965" algn="l"/>
              </a:tabLst>
            </a:pPr>
            <a:r>
              <a:rPr lang="fr-FR" b="1" dirty="0">
                <a:solidFill>
                  <a:srgbClr val="002060"/>
                </a:solidFill>
                <a:latin typeface="Calibri"/>
              </a:rPr>
              <a:t>Emploi Store</a:t>
            </a:r>
            <a:r>
              <a:rPr lang="fr-FR" dirty="0">
                <a:solidFill>
                  <a:srgbClr val="002060"/>
                </a:solidFill>
                <a:latin typeface="Calibri"/>
              </a:rPr>
              <a:t> et ses sites spécialisés (</a:t>
            </a:r>
            <a:r>
              <a:rPr lang="fr-FR" dirty="0" err="1">
                <a:solidFill>
                  <a:srgbClr val="002060"/>
                </a:solidFill>
                <a:latin typeface="Calibri"/>
              </a:rPr>
              <a:t>Welcome</a:t>
            </a:r>
            <a:r>
              <a:rPr lang="fr-FR" dirty="0">
                <a:solidFill>
                  <a:srgbClr val="002060"/>
                </a:solidFill>
                <a:latin typeface="Calibri"/>
              </a:rPr>
              <a:t> to the jungle, Digital </a:t>
            </a:r>
            <a:r>
              <a:rPr lang="fr-FR" dirty="0" err="1">
                <a:solidFill>
                  <a:srgbClr val="002060"/>
                </a:solidFill>
                <a:latin typeface="Calibri"/>
              </a:rPr>
              <a:t>skills</a:t>
            </a:r>
            <a:r>
              <a:rPr lang="fr-FR" dirty="0">
                <a:solidFill>
                  <a:srgbClr val="002060"/>
                </a:solidFill>
                <a:latin typeface="Calibri"/>
              </a:rPr>
              <a:t>, Fuyons la défense, Indeed etc.), sur les </a:t>
            </a:r>
            <a:r>
              <a:rPr lang="fr-FR" dirty="0" err="1">
                <a:solidFill>
                  <a:srgbClr val="002060"/>
                </a:solidFill>
                <a:latin typeface="Calibri"/>
              </a:rPr>
              <a:t>offes</a:t>
            </a:r>
            <a:r>
              <a:rPr lang="fr-FR" dirty="0">
                <a:solidFill>
                  <a:srgbClr val="002060"/>
                </a:solidFill>
                <a:latin typeface="Calibri"/>
              </a:rPr>
              <a:t>, l'orientation et la formation</a:t>
            </a:r>
            <a:endParaRPr lang="fr-FR" dirty="0">
              <a:solidFill>
                <a:srgbClr val="002060"/>
              </a:solidFill>
              <a:latin typeface="Calibri"/>
              <a:cs typeface="Calibri"/>
            </a:endParaRPr>
          </a:p>
          <a:p>
            <a:pPr marL="298450" indent="-285750">
              <a:spcBef>
                <a:spcPts val="735"/>
              </a:spcBef>
              <a:buFont typeface="Arial"/>
              <a:buChar char="•"/>
            </a:pPr>
            <a:r>
              <a:rPr lang="fr-FR" dirty="0">
                <a:ea typeface="+mn-lt"/>
                <a:cs typeface="+mn-lt"/>
              </a:rPr>
              <a:t>Le blog du modérateur (BDM) </a:t>
            </a:r>
            <a:endParaRPr lang="fr-FR" dirty="0">
              <a:solidFill>
                <a:srgbClr val="000000"/>
              </a:solidFill>
              <a:latin typeface="Calibri"/>
              <a:cs typeface="Calibri"/>
            </a:endParaRPr>
          </a:p>
          <a:p>
            <a:pPr marL="298450" indent="-285750">
              <a:lnSpc>
                <a:spcPct val="100000"/>
              </a:lnSpc>
              <a:spcBef>
                <a:spcPts val="1110"/>
              </a:spcBef>
              <a:buFont typeface="Arial"/>
              <a:buChar char="•"/>
              <a:tabLst>
                <a:tab pos="354965" algn="l"/>
              </a:tabLst>
            </a:pPr>
            <a:r>
              <a:rPr dirty="0">
                <a:solidFill>
                  <a:srgbClr val="002060"/>
                </a:solidFill>
                <a:latin typeface="Calibri"/>
              </a:rPr>
              <a:t>Page Facebook </a:t>
            </a:r>
            <a:r>
              <a:rPr lang="fr-FR" dirty="0">
                <a:solidFill>
                  <a:srgbClr val="002060"/>
                </a:solidFill>
                <a:latin typeface="Calibri"/>
              </a:rPr>
              <a:t>Pole</a:t>
            </a:r>
            <a:r>
              <a:rPr dirty="0">
                <a:solidFill>
                  <a:srgbClr val="002060"/>
                </a:solidFill>
                <a:latin typeface="Calibri"/>
              </a:rPr>
              <a:t> </a:t>
            </a:r>
            <a:r>
              <a:rPr dirty="0" err="1">
                <a:solidFill>
                  <a:srgbClr val="002060"/>
                </a:solidFill>
                <a:latin typeface="Calibri"/>
              </a:rPr>
              <a:t>emploi</a:t>
            </a:r>
            <a:r>
              <a:rPr dirty="0">
                <a:solidFill>
                  <a:srgbClr val="002060"/>
                </a:solidFill>
                <a:latin typeface="Calibri"/>
              </a:rPr>
              <a:t> </a:t>
            </a:r>
            <a:r>
              <a:rPr dirty="0" err="1">
                <a:solidFill>
                  <a:srgbClr val="002060"/>
                </a:solidFill>
                <a:latin typeface="Calibri"/>
              </a:rPr>
              <a:t>mobilité</a:t>
            </a:r>
            <a:r>
              <a:rPr dirty="0">
                <a:solidFill>
                  <a:srgbClr val="002060"/>
                </a:solidFill>
                <a:latin typeface="Calibri"/>
              </a:rPr>
              <a:t> </a:t>
            </a:r>
            <a:r>
              <a:rPr dirty="0" err="1">
                <a:solidFill>
                  <a:srgbClr val="002060"/>
                </a:solidFill>
                <a:latin typeface="Calibri"/>
              </a:rPr>
              <a:t>internationale</a:t>
            </a:r>
            <a:endParaRPr>
              <a:solidFill>
                <a:srgbClr val="002060"/>
              </a:solidFill>
              <a:latin typeface="Calibri"/>
              <a:cs typeface="Calibri"/>
            </a:endParaRPr>
          </a:p>
        </p:txBody>
      </p:sp>
    </p:spTree>
    <p:extLst>
      <p:ext uri="{BB962C8B-B14F-4D97-AF65-F5344CB8AC3E}">
        <p14:creationId xmlns:p14="http://schemas.microsoft.com/office/powerpoint/2010/main" val="351173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8939" y="481823"/>
            <a:ext cx="8349199" cy="565767"/>
          </a:xfrm>
        </p:spPr>
        <p:txBody>
          <a:bodyPr lIns="91440" tIns="45720" rIns="91440" bIns="45720" anchor="t"/>
          <a:lstStyle/>
          <a:p>
            <a:pPr marL="0" indent="0" algn="ctr">
              <a:buNone/>
            </a:pPr>
            <a:r>
              <a:rPr lang="fr-FR" b="1">
                <a:solidFill>
                  <a:srgbClr val="002060"/>
                </a:solidFill>
              </a:rPr>
              <a:t>Merci de votre attention !</a:t>
            </a:r>
            <a:endParaRPr lang="fr-FR" b="1">
              <a:solidFill>
                <a:srgbClr val="002060"/>
              </a:solidFill>
              <a:cs typeface="Calibri"/>
            </a:endParaRPr>
          </a:p>
        </p:txBody>
      </p:sp>
      <p:pic>
        <p:nvPicPr>
          <p:cNvPr id="9"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978" y="2300996"/>
            <a:ext cx="4042111" cy="208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7029450" y="6438900"/>
            <a:ext cx="1581150" cy="369332"/>
          </a:xfrm>
          <a:prstGeom prst="rect">
            <a:avLst/>
          </a:prstGeom>
          <a:solidFill>
            <a:schemeClr val="bg1"/>
          </a:solidFill>
        </p:spPr>
        <p:txBody>
          <a:bodyPr wrap="square" rtlCol="0">
            <a:spAutoFit/>
          </a:bodyPr>
          <a:lstStyle/>
          <a:p>
            <a:endParaRPr lang="fr-FR"/>
          </a:p>
        </p:txBody>
      </p:sp>
      <p:sp>
        <p:nvSpPr>
          <p:cNvPr id="4" name="object 4">
            <a:extLst>
              <a:ext uri="{FF2B5EF4-FFF2-40B4-BE49-F238E27FC236}">
                <a16:creationId xmlns="" xmlns:a16="http://schemas.microsoft.com/office/drawing/2014/main" id="{BD842410-911B-2B8F-CCAE-FA7592EE2E96}"/>
              </a:ext>
            </a:extLst>
          </p:cNvPr>
          <p:cNvSpPr/>
          <p:nvPr/>
        </p:nvSpPr>
        <p:spPr>
          <a:xfrm>
            <a:off x="1063800" y="2189594"/>
            <a:ext cx="3556304" cy="2475026"/>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3">
            <a:extLst>
              <a:ext uri="{FF2B5EF4-FFF2-40B4-BE49-F238E27FC236}">
                <a16:creationId xmlns="" xmlns:a16="http://schemas.microsoft.com/office/drawing/2014/main" id="{BF08C5E2-EB56-3E2D-8D5B-119834AAFD75}"/>
              </a:ext>
            </a:extLst>
          </p:cNvPr>
          <p:cNvSpPr txBox="1"/>
          <p:nvPr/>
        </p:nvSpPr>
        <p:spPr>
          <a:xfrm>
            <a:off x="3107140" y="1223345"/>
            <a:ext cx="2940050" cy="299720"/>
          </a:xfrm>
          <a:prstGeom prst="rect">
            <a:avLst/>
          </a:prstGeom>
        </p:spPr>
        <p:txBody>
          <a:bodyPr vert="horz" wrap="square" lIns="0" tIns="1270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0"/>
              </a:spcBef>
              <a:tabLst>
                <a:tab pos="354965" algn="l"/>
              </a:tabLst>
            </a:pPr>
            <a:r>
              <a:rPr lang="fr-FR" spc="-5">
                <a:solidFill>
                  <a:srgbClr val="002060"/>
                </a:solidFill>
                <a:latin typeface="Trebuchet MS"/>
                <a:cs typeface="Trebuchet MS"/>
                <a:hlinkClick r:id="rId5">
                  <a:extLst>
                    <a:ext uri="{A12FA001-AC4F-418D-AE19-62706E023703}">
                      <ahyp:hlinkClr xmlns="" xmlns:ahyp="http://schemas.microsoft.com/office/drawing/2018/hyperlinkcolor" val="tx"/>
                    </a:ext>
                  </a:extLst>
                </a:hlinkClick>
              </a:rPr>
              <a:t>emi1</a:t>
            </a:r>
            <a:r>
              <a:rPr lang="fr-FR" sz="1800" spc="-5">
                <a:solidFill>
                  <a:srgbClr val="002060"/>
                </a:solidFill>
                <a:latin typeface="Trebuchet MS"/>
                <a:cs typeface="Trebuchet MS"/>
                <a:hlinkClick r:id="rId5">
                  <a:extLst>
                    <a:ext uri="{A12FA001-AC4F-418D-AE19-62706E023703}">
                      <ahyp:hlinkClr xmlns="" xmlns:ahyp="http://schemas.microsoft.com/office/drawing/2018/hyperlinkcolor" val="tx"/>
                    </a:ext>
                  </a:extLst>
                </a:hlinkClick>
              </a:rPr>
              <a:t>@pole-emploi.fr</a:t>
            </a:r>
            <a:endParaRPr lang="fr-FR" sz="1800">
              <a:solidFill>
                <a:srgbClr val="002060"/>
              </a:solidFill>
              <a:latin typeface="Trebuchet MS"/>
              <a:cs typeface="Trebuchet MS"/>
              <a:hlinkClick r:id="rId5">
                <a:extLst>
                  <a:ext uri="{A12FA001-AC4F-418D-AE19-62706E023703}">
                    <ahyp:hlinkClr xmlns="" xmlns:ahyp="http://schemas.microsoft.com/office/drawing/2018/hyperlinkcolor" val="tx"/>
                  </a:ext>
                </a:extLst>
              </a:hlinkClick>
            </a:endParaRPr>
          </a:p>
        </p:txBody>
      </p:sp>
      <p:pic>
        <p:nvPicPr>
          <p:cNvPr id="5" name="Image 6">
            <a:extLst>
              <a:ext uri="{FF2B5EF4-FFF2-40B4-BE49-F238E27FC236}">
                <a16:creationId xmlns="" xmlns:a16="http://schemas.microsoft.com/office/drawing/2014/main" id="{D46CB0A3-27C4-E399-0056-5D60FE3997B8}"/>
              </a:ext>
            </a:extLst>
          </p:cNvPr>
          <p:cNvPicPr>
            <a:picLocks noChangeAspect="1"/>
          </p:cNvPicPr>
          <p:nvPr/>
        </p:nvPicPr>
        <p:blipFill>
          <a:blip r:embed="rId6"/>
          <a:stretch>
            <a:fillRect/>
          </a:stretch>
        </p:blipFill>
        <p:spPr>
          <a:xfrm>
            <a:off x="7762722" y="77889"/>
            <a:ext cx="1343025" cy="1171575"/>
          </a:xfrm>
          <a:prstGeom prst="rect">
            <a:avLst/>
          </a:prstGeom>
        </p:spPr>
      </p:pic>
    </p:spTree>
    <p:extLst>
      <p:ext uri="{BB962C8B-B14F-4D97-AF65-F5344CB8AC3E}">
        <p14:creationId xmlns:p14="http://schemas.microsoft.com/office/powerpoint/2010/main" val="428952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7903" y="279798"/>
            <a:ext cx="4315747" cy="1127464"/>
          </a:xfrm>
        </p:spPr>
        <p:txBody>
          <a:bodyPr lIns="91440" tIns="45720" rIns="91440" bIns="45720" anchor="t">
            <a:normAutofit/>
          </a:bodyPr>
          <a:lstStyle/>
          <a:p>
            <a:pPr algn="l"/>
            <a:r>
              <a:rPr lang="fr-FR" sz="2400" b="1">
                <a:solidFill>
                  <a:srgbClr val="002060"/>
                </a:solidFill>
                <a:latin typeface="+mn-lt"/>
              </a:rPr>
              <a:t>Contexte et enjeux</a:t>
            </a:r>
          </a:p>
          <a:p>
            <a:pPr lvl="0" algn="l"/>
            <a:endParaRPr lang="fr-FR" sz="2400" b="1">
              <a:solidFill>
                <a:srgbClr val="002060"/>
              </a:solidFill>
              <a:latin typeface="+mn-lt"/>
              <a:cs typeface="Calibri"/>
            </a:endParaRPr>
          </a:p>
        </p:txBody>
      </p:sp>
      <p:sp>
        <p:nvSpPr>
          <p:cNvPr id="4" name="ZoneTexte 3"/>
          <p:cNvSpPr txBox="1"/>
          <p:nvPr/>
        </p:nvSpPr>
        <p:spPr>
          <a:xfrm>
            <a:off x="7197614" y="6438900"/>
            <a:ext cx="1581150"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1FD67F03-034C-4CBF-0888-8FD026AAD6A5}"/>
              </a:ext>
            </a:extLst>
          </p:cNvPr>
          <p:cNvPicPr>
            <a:picLocks noChangeAspect="1"/>
          </p:cNvPicPr>
          <p:nvPr/>
        </p:nvPicPr>
        <p:blipFill>
          <a:blip r:embed="rId3"/>
          <a:stretch>
            <a:fillRect/>
          </a:stretch>
        </p:blipFill>
        <p:spPr>
          <a:xfrm>
            <a:off x="7799593" y="151631"/>
            <a:ext cx="1343025" cy="1171575"/>
          </a:xfrm>
          <a:prstGeom prst="rect">
            <a:avLst/>
          </a:prstGeom>
        </p:spPr>
      </p:pic>
      <p:sp>
        <p:nvSpPr>
          <p:cNvPr id="5" name="object 4">
            <a:extLst>
              <a:ext uri="{FF2B5EF4-FFF2-40B4-BE49-F238E27FC236}">
                <a16:creationId xmlns="" xmlns:a16="http://schemas.microsoft.com/office/drawing/2014/main" id="{A6110B0B-50D1-895A-BB73-678FB27AD196}"/>
              </a:ext>
            </a:extLst>
          </p:cNvPr>
          <p:cNvSpPr/>
          <p:nvPr/>
        </p:nvSpPr>
        <p:spPr>
          <a:xfrm>
            <a:off x="5915749" y="193129"/>
            <a:ext cx="1947672" cy="1304543"/>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ZoneTexte 6">
            <a:extLst>
              <a:ext uri="{FF2B5EF4-FFF2-40B4-BE49-F238E27FC236}">
                <a16:creationId xmlns="" xmlns:a16="http://schemas.microsoft.com/office/drawing/2014/main" id="{251AF0C4-07A0-5573-1C27-B70D16929D89}"/>
              </a:ext>
            </a:extLst>
          </p:cNvPr>
          <p:cNvSpPr txBox="1"/>
          <p:nvPr/>
        </p:nvSpPr>
        <p:spPr>
          <a:xfrm>
            <a:off x="813005" y="1836174"/>
            <a:ext cx="8264629"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2060"/>
                </a:solidFill>
                <a:ea typeface="+mj-ea"/>
                <a:cs typeface="+mj-cs"/>
              </a:rPr>
              <a:t>La Commission </a:t>
            </a:r>
            <a:r>
              <a:rPr lang="en-US" err="1">
                <a:solidFill>
                  <a:srgbClr val="002060"/>
                </a:solidFill>
                <a:ea typeface="+mj-ea"/>
                <a:cs typeface="+mj-cs"/>
              </a:rPr>
              <a:t>est</a:t>
            </a:r>
            <a:r>
              <a:rPr lang="en-US">
                <a:solidFill>
                  <a:srgbClr val="002060"/>
                </a:solidFill>
                <a:ea typeface="+mj-ea"/>
                <a:cs typeface="+mj-cs"/>
              </a:rPr>
              <a:t> </a:t>
            </a:r>
            <a:r>
              <a:rPr lang="en-US" err="1">
                <a:solidFill>
                  <a:srgbClr val="002060"/>
                </a:solidFill>
                <a:ea typeface="+mj-ea"/>
                <a:cs typeface="+mj-cs"/>
              </a:rPr>
              <a:t>déterminée</a:t>
            </a:r>
            <a:r>
              <a:rPr lang="en-US">
                <a:solidFill>
                  <a:srgbClr val="002060"/>
                </a:solidFill>
                <a:ea typeface="+mj-ea"/>
                <a:cs typeface="+mj-cs"/>
              </a:rPr>
              <a:t> à faire de la </a:t>
            </a:r>
            <a:r>
              <a:rPr lang="en-US" err="1">
                <a:solidFill>
                  <a:srgbClr val="002060"/>
                </a:solidFill>
                <a:ea typeface="+mj-ea"/>
                <a:cs typeface="+mj-cs"/>
              </a:rPr>
              <a:t>décennie</a:t>
            </a:r>
            <a:r>
              <a:rPr lang="en-US">
                <a:solidFill>
                  <a:srgbClr val="002060"/>
                </a:solidFill>
                <a:ea typeface="+mj-ea"/>
                <a:cs typeface="+mj-cs"/>
              </a:rPr>
              <a:t> qui </a:t>
            </a:r>
            <a:r>
              <a:rPr lang="en-US" err="1">
                <a:solidFill>
                  <a:srgbClr val="002060"/>
                </a:solidFill>
                <a:ea typeface="+mj-ea"/>
                <a:cs typeface="+mj-cs"/>
              </a:rPr>
              <a:t>s’ouvre</a:t>
            </a:r>
            <a:r>
              <a:rPr lang="en-US">
                <a:solidFill>
                  <a:srgbClr val="002060"/>
                </a:solidFill>
                <a:ea typeface="+mj-ea"/>
                <a:cs typeface="+mj-cs"/>
              </a:rPr>
              <a:t> la «</a:t>
            </a:r>
            <a:r>
              <a:rPr lang="en-US" err="1">
                <a:solidFill>
                  <a:srgbClr val="002060"/>
                </a:solidFill>
                <a:ea typeface="+mj-ea"/>
                <a:cs typeface="+mj-cs"/>
              </a:rPr>
              <a:t>décennie</a:t>
            </a:r>
            <a:r>
              <a:rPr lang="en-US">
                <a:solidFill>
                  <a:srgbClr val="002060"/>
                </a:solidFill>
                <a:ea typeface="+mj-ea"/>
                <a:cs typeface="+mj-cs"/>
              </a:rPr>
              <a:t> </a:t>
            </a:r>
            <a:endParaRPr lang="fr-FR">
              <a:solidFill>
                <a:srgbClr val="002060"/>
              </a:solidFill>
              <a:ea typeface="+mj-ea"/>
              <a:cs typeface="Calibri"/>
            </a:endParaRPr>
          </a:p>
          <a:p>
            <a:r>
              <a:rPr lang="en-US">
                <a:solidFill>
                  <a:srgbClr val="002060"/>
                </a:solidFill>
                <a:ea typeface="+mj-ea"/>
                <a:cs typeface="+mj-cs"/>
              </a:rPr>
              <a:t>numérique» de  </a:t>
            </a:r>
            <a:r>
              <a:rPr lang="en-US" err="1">
                <a:solidFill>
                  <a:srgbClr val="002060"/>
                </a:solidFill>
                <a:ea typeface="+mj-ea"/>
                <a:cs typeface="+mj-cs"/>
              </a:rPr>
              <a:t>l’Europe</a:t>
            </a:r>
            <a:r>
              <a:rPr lang="en-US">
                <a:solidFill>
                  <a:srgbClr val="002060"/>
                </a:solidFill>
                <a:ea typeface="+mj-ea"/>
                <a:cs typeface="+mj-cs"/>
              </a:rPr>
              <a:t>​</a:t>
            </a:r>
            <a:endParaRPr lang="en-US">
              <a:solidFill>
                <a:srgbClr val="002060"/>
              </a:solidFill>
              <a:ea typeface="+mj-ea"/>
              <a:cs typeface="Calibri"/>
            </a:endParaRPr>
          </a:p>
          <a:p>
            <a:endParaRPr lang="en-US">
              <a:solidFill>
                <a:srgbClr val="002060"/>
              </a:solidFill>
              <a:ea typeface="+mj-ea"/>
              <a:cs typeface="Calibri"/>
            </a:endParaRPr>
          </a:p>
          <a:p>
            <a:r>
              <a:rPr lang="en-US">
                <a:solidFill>
                  <a:srgbClr val="002060"/>
                </a:solidFill>
                <a:ea typeface="+mj-ea"/>
                <a:cs typeface="+mj-cs"/>
              </a:rPr>
              <a:t>Parmi les </a:t>
            </a:r>
            <a:r>
              <a:rPr lang="en-US" err="1">
                <a:solidFill>
                  <a:srgbClr val="002060"/>
                </a:solidFill>
                <a:ea typeface="+mj-ea"/>
                <a:cs typeface="+mj-cs"/>
              </a:rPr>
              <a:t>objectifs</a:t>
            </a:r>
            <a:r>
              <a:rPr lang="en-US">
                <a:solidFill>
                  <a:srgbClr val="002060"/>
                </a:solidFill>
                <a:ea typeface="+mj-ea"/>
                <a:cs typeface="+mj-cs"/>
              </a:rPr>
              <a:t> </a:t>
            </a:r>
            <a:r>
              <a:rPr lang="en-US" err="1">
                <a:solidFill>
                  <a:srgbClr val="002060"/>
                </a:solidFill>
                <a:ea typeface="+mj-ea"/>
                <a:cs typeface="+mj-cs"/>
              </a:rPr>
              <a:t>spécifiques</a:t>
            </a:r>
            <a:r>
              <a:rPr lang="en-US">
                <a:solidFill>
                  <a:srgbClr val="002060"/>
                </a:solidFill>
                <a:ea typeface="+mj-ea"/>
                <a:cs typeface="+mj-cs"/>
              </a:rPr>
              <a:t> </a:t>
            </a:r>
            <a:r>
              <a:rPr lang="en-US" err="1">
                <a:solidFill>
                  <a:srgbClr val="002060"/>
                </a:solidFill>
                <a:ea typeface="+mj-ea"/>
                <a:cs typeface="+mj-cs"/>
              </a:rPr>
              <a:t>suivants</a:t>
            </a:r>
            <a:r>
              <a:rPr lang="en-US">
                <a:solidFill>
                  <a:srgbClr val="002060"/>
                </a:solidFill>
                <a:ea typeface="+mj-ea"/>
                <a:cs typeface="+mj-cs"/>
              </a:rPr>
              <a:t> :​</a:t>
            </a:r>
            <a:endParaRPr lang="en-US">
              <a:solidFill>
                <a:srgbClr val="002060"/>
              </a:solidFill>
              <a:ea typeface="+mj-ea"/>
              <a:cs typeface="Calibri"/>
            </a:endParaRPr>
          </a:p>
          <a:p>
            <a:endParaRPr lang="en-US" sz="2000">
              <a:solidFill>
                <a:srgbClr val="002060"/>
              </a:solidFill>
              <a:ea typeface="+mj-ea"/>
              <a:cs typeface="+mj-cs"/>
            </a:endParaRPr>
          </a:p>
          <a:p>
            <a:pPr marL="342900" indent="-342900">
              <a:buFont typeface="Arial"/>
              <a:buChar char="•"/>
            </a:pPr>
            <a:r>
              <a:rPr lang="en-US" err="1">
                <a:solidFill>
                  <a:srgbClr val="002060"/>
                </a:solidFill>
                <a:ea typeface="+mj-ea"/>
                <a:cs typeface="+mj-cs"/>
              </a:rPr>
              <a:t>Renforcer</a:t>
            </a:r>
            <a:r>
              <a:rPr lang="en-US">
                <a:solidFill>
                  <a:srgbClr val="002060"/>
                </a:solidFill>
                <a:ea typeface="+mj-ea"/>
                <a:cs typeface="+mj-cs"/>
              </a:rPr>
              <a:t> les </a:t>
            </a:r>
            <a:r>
              <a:rPr lang="en-US" err="1">
                <a:solidFill>
                  <a:srgbClr val="002060"/>
                </a:solidFill>
                <a:ea typeface="+mj-ea"/>
                <a:cs typeface="+mj-cs"/>
              </a:rPr>
              <a:t>capacités</a:t>
            </a:r>
            <a:r>
              <a:rPr lang="en-US">
                <a:solidFill>
                  <a:srgbClr val="002060"/>
                </a:solidFill>
                <a:ea typeface="+mj-ea"/>
                <a:cs typeface="+mj-cs"/>
              </a:rPr>
              <a:t> </a:t>
            </a:r>
            <a:r>
              <a:rPr lang="en-US" err="1">
                <a:solidFill>
                  <a:srgbClr val="002060"/>
                </a:solidFill>
                <a:ea typeface="+mj-ea"/>
                <a:cs typeface="+mj-cs"/>
              </a:rPr>
              <a:t>numériques</a:t>
            </a:r>
            <a:r>
              <a:rPr lang="en-US">
                <a:solidFill>
                  <a:srgbClr val="002060"/>
                </a:solidFill>
                <a:ea typeface="+mj-ea"/>
                <a:cs typeface="+mj-cs"/>
              </a:rPr>
              <a:t> </a:t>
            </a:r>
            <a:r>
              <a:rPr lang="en-US" err="1">
                <a:solidFill>
                  <a:srgbClr val="002060"/>
                </a:solidFill>
                <a:ea typeface="+mj-ea"/>
                <a:cs typeface="+mj-cs"/>
              </a:rPr>
              <a:t>stratégiques</a:t>
            </a:r>
            <a:r>
              <a:rPr lang="en-US">
                <a:solidFill>
                  <a:srgbClr val="002060"/>
                </a:solidFill>
                <a:ea typeface="+mj-ea"/>
                <a:cs typeface="+mj-cs"/>
              </a:rPr>
              <a:t> de </a:t>
            </a:r>
            <a:r>
              <a:rPr lang="en-US" err="1">
                <a:solidFill>
                  <a:srgbClr val="002060"/>
                </a:solidFill>
                <a:ea typeface="+mj-ea"/>
                <a:cs typeface="+mj-cs"/>
              </a:rPr>
              <a:t>l’UE</a:t>
            </a:r>
            <a:r>
              <a:rPr lang="en-US">
                <a:solidFill>
                  <a:srgbClr val="002060"/>
                </a:solidFill>
                <a:ea typeface="+mj-ea"/>
                <a:cs typeface="+mj-cs"/>
              </a:rPr>
              <a:t>​</a:t>
            </a:r>
            <a:endParaRPr lang="en-US">
              <a:solidFill>
                <a:srgbClr val="002060"/>
              </a:solidFill>
              <a:ea typeface="+mj-ea"/>
              <a:cs typeface="Calibri"/>
            </a:endParaRPr>
          </a:p>
          <a:p>
            <a:pPr marL="342900" indent="-342900">
              <a:buFont typeface="Arial"/>
              <a:buChar char="•"/>
            </a:pPr>
            <a:r>
              <a:rPr lang="en-US" err="1">
                <a:solidFill>
                  <a:srgbClr val="002060"/>
                </a:solidFill>
                <a:ea typeface="+mj-ea"/>
                <a:cs typeface="+mj-cs"/>
              </a:rPr>
              <a:t>Faciliter</a:t>
            </a:r>
            <a:r>
              <a:rPr lang="en-US">
                <a:solidFill>
                  <a:srgbClr val="002060"/>
                </a:solidFill>
                <a:ea typeface="+mj-ea"/>
                <a:cs typeface="+mj-cs"/>
              </a:rPr>
              <a:t> le large </a:t>
            </a:r>
            <a:r>
              <a:rPr lang="en-US" err="1">
                <a:solidFill>
                  <a:srgbClr val="002060"/>
                </a:solidFill>
                <a:ea typeface="+mj-ea"/>
                <a:cs typeface="+mj-cs"/>
              </a:rPr>
              <a:t>déploiement</a:t>
            </a:r>
            <a:r>
              <a:rPr lang="en-US">
                <a:solidFill>
                  <a:srgbClr val="002060"/>
                </a:solidFill>
                <a:ea typeface="+mj-ea"/>
                <a:cs typeface="+mj-cs"/>
              </a:rPr>
              <a:t> des technologies </a:t>
            </a:r>
            <a:r>
              <a:rPr lang="en-US" err="1">
                <a:solidFill>
                  <a:srgbClr val="002060"/>
                </a:solidFill>
                <a:ea typeface="+mj-ea"/>
                <a:cs typeface="+mj-cs"/>
              </a:rPr>
              <a:t>numériques</a:t>
            </a:r>
            <a:r>
              <a:rPr lang="en-US">
                <a:solidFill>
                  <a:srgbClr val="002060"/>
                </a:solidFill>
                <a:ea typeface="+mj-ea"/>
                <a:cs typeface="+mj-cs"/>
              </a:rPr>
              <a:t> </a:t>
            </a:r>
            <a:r>
              <a:rPr lang="en-US" err="1">
                <a:solidFill>
                  <a:srgbClr val="002060"/>
                </a:solidFill>
                <a:ea typeface="+mj-ea"/>
                <a:cs typeface="+mj-cs"/>
              </a:rPr>
              <a:t>destinées</a:t>
            </a:r>
            <a:r>
              <a:rPr lang="en-US">
                <a:solidFill>
                  <a:srgbClr val="002060"/>
                </a:solidFill>
                <a:ea typeface="+mj-ea"/>
                <a:cs typeface="+mj-cs"/>
              </a:rPr>
              <a:t> à </a:t>
            </a:r>
            <a:r>
              <a:rPr lang="en-US" err="1">
                <a:solidFill>
                  <a:srgbClr val="002060"/>
                </a:solidFill>
                <a:ea typeface="+mj-ea"/>
                <a:cs typeface="+mj-cs"/>
              </a:rPr>
              <a:t>l’usage</a:t>
            </a:r>
            <a:r>
              <a:rPr lang="en-US">
                <a:solidFill>
                  <a:srgbClr val="002060"/>
                </a:solidFill>
                <a:ea typeface="+mj-ea"/>
                <a:cs typeface="+mj-cs"/>
              </a:rPr>
              <a:t> des </a:t>
            </a:r>
            <a:r>
              <a:rPr lang="en-US" err="1">
                <a:solidFill>
                  <a:srgbClr val="002060"/>
                </a:solidFill>
                <a:ea typeface="+mj-ea"/>
                <a:cs typeface="+mj-cs"/>
              </a:rPr>
              <a:t>citoyens</a:t>
            </a:r>
            <a:r>
              <a:rPr lang="en-US">
                <a:solidFill>
                  <a:srgbClr val="002060"/>
                </a:solidFill>
                <a:ea typeface="+mj-ea"/>
                <a:cs typeface="+mj-cs"/>
              </a:rPr>
              <a:t>,  </a:t>
            </a:r>
            <a:r>
              <a:rPr lang="en-US" err="1">
                <a:solidFill>
                  <a:srgbClr val="002060"/>
                </a:solidFill>
                <a:ea typeface="+mj-ea"/>
                <a:cs typeface="+mj-cs"/>
              </a:rPr>
              <a:t>entreprises</a:t>
            </a:r>
            <a:r>
              <a:rPr lang="en-US">
                <a:solidFill>
                  <a:srgbClr val="002060"/>
                </a:solidFill>
                <a:ea typeface="+mj-ea"/>
                <a:cs typeface="+mj-cs"/>
              </a:rPr>
              <a:t> et administrations </a:t>
            </a:r>
            <a:r>
              <a:rPr lang="en-US" err="1">
                <a:solidFill>
                  <a:srgbClr val="002060"/>
                </a:solidFill>
                <a:ea typeface="+mj-ea"/>
                <a:cs typeface="+mj-cs"/>
              </a:rPr>
              <a:t>publiques</a:t>
            </a:r>
            <a:r>
              <a:rPr lang="en-US">
                <a:solidFill>
                  <a:srgbClr val="002060"/>
                </a:solidFill>
                <a:ea typeface="+mj-ea"/>
                <a:cs typeface="+mj-cs"/>
              </a:rPr>
              <a:t>​</a:t>
            </a:r>
            <a:endParaRPr lang="en-US">
              <a:solidFill>
                <a:srgbClr val="002060"/>
              </a:solidFill>
              <a:ea typeface="+mj-ea"/>
              <a:cs typeface="Calibri"/>
            </a:endParaRPr>
          </a:p>
          <a:p>
            <a:pPr marL="342900" indent="-342900">
              <a:buFont typeface="Arial"/>
              <a:buChar char="•"/>
            </a:pPr>
            <a:r>
              <a:rPr lang="en-US" err="1">
                <a:solidFill>
                  <a:srgbClr val="002060"/>
                </a:solidFill>
                <a:ea typeface="+mj-ea"/>
                <a:cs typeface="+mj-cs"/>
              </a:rPr>
              <a:t>Renforcer</a:t>
            </a:r>
            <a:r>
              <a:rPr lang="en-US">
                <a:solidFill>
                  <a:srgbClr val="002060"/>
                </a:solidFill>
                <a:ea typeface="+mj-ea"/>
                <a:cs typeface="+mj-cs"/>
              </a:rPr>
              <a:t> les </a:t>
            </a:r>
            <a:r>
              <a:rPr lang="en-US" err="1">
                <a:solidFill>
                  <a:srgbClr val="002060"/>
                </a:solidFill>
                <a:ea typeface="+mj-ea"/>
                <a:cs typeface="+mj-cs"/>
              </a:rPr>
              <a:t>investissements</a:t>
            </a:r>
            <a:r>
              <a:rPr lang="en-US">
                <a:solidFill>
                  <a:srgbClr val="002060"/>
                </a:solidFill>
                <a:ea typeface="+mj-ea"/>
                <a:cs typeface="+mj-cs"/>
              </a:rPr>
              <a:t> dans le </a:t>
            </a:r>
            <a:r>
              <a:rPr lang="en-US" err="1">
                <a:solidFill>
                  <a:srgbClr val="002060"/>
                </a:solidFill>
                <a:ea typeface="+mj-ea"/>
                <a:cs typeface="+mj-cs"/>
              </a:rPr>
              <a:t>calcul</a:t>
            </a:r>
            <a:r>
              <a:rPr lang="en-US">
                <a:solidFill>
                  <a:srgbClr val="002060"/>
                </a:solidFill>
                <a:ea typeface="+mj-ea"/>
                <a:cs typeface="+mj-cs"/>
              </a:rPr>
              <a:t> de haute performance, </a:t>
            </a:r>
            <a:r>
              <a:rPr lang="en-US" err="1">
                <a:solidFill>
                  <a:srgbClr val="002060"/>
                </a:solidFill>
                <a:ea typeface="+mj-ea"/>
                <a:cs typeface="+mj-cs"/>
              </a:rPr>
              <a:t>l'intelligence</a:t>
            </a:r>
            <a:r>
              <a:rPr lang="en-US">
                <a:solidFill>
                  <a:srgbClr val="002060"/>
                </a:solidFill>
                <a:ea typeface="+mj-ea"/>
                <a:cs typeface="+mj-cs"/>
              </a:rPr>
              <a:t>   </a:t>
            </a:r>
            <a:r>
              <a:rPr lang="en-US" err="1">
                <a:solidFill>
                  <a:srgbClr val="002060"/>
                </a:solidFill>
                <a:ea typeface="+mj-ea"/>
                <a:cs typeface="+mj-cs"/>
              </a:rPr>
              <a:t>artificielle</a:t>
            </a:r>
            <a:r>
              <a:rPr lang="en-US">
                <a:solidFill>
                  <a:srgbClr val="002060"/>
                </a:solidFill>
                <a:ea typeface="+mj-ea"/>
                <a:cs typeface="+mj-cs"/>
              </a:rPr>
              <a:t>, la  cyber </a:t>
            </a:r>
            <a:r>
              <a:rPr lang="en-US" err="1">
                <a:solidFill>
                  <a:srgbClr val="002060"/>
                </a:solidFill>
                <a:ea typeface="+mj-ea"/>
                <a:cs typeface="+mj-cs"/>
              </a:rPr>
              <a:t>sécurité</a:t>
            </a:r>
            <a:r>
              <a:rPr lang="en-US">
                <a:solidFill>
                  <a:srgbClr val="002060"/>
                </a:solidFill>
                <a:ea typeface="+mj-ea"/>
                <a:cs typeface="+mj-cs"/>
              </a:rPr>
              <a:t> et les </a:t>
            </a:r>
            <a:r>
              <a:rPr lang="en-US" err="1">
                <a:solidFill>
                  <a:srgbClr val="002060"/>
                </a:solidFill>
                <a:ea typeface="+mj-ea"/>
                <a:cs typeface="+mj-cs"/>
              </a:rPr>
              <a:t>compétences</a:t>
            </a:r>
            <a:r>
              <a:rPr lang="en-US">
                <a:solidFill>
                  <a:srgbClr val="002060"/>
                </a:solidFill>
                <a:ea typeface="+mj-ea"/>
                <a:cs typeface="+mj-cs"/>
              </a:rPr>
              <a:t> </a:t>
            </a:r>
            <a:r>
              <a:rPr lang="en-US" err="1">
                <a:solidFill>
                  <a:srgbClr val="002060"/>
                </a:solidFill>
                <a:ea typeface="+mj-ea"/>
                <a:cs typeface="+mj-cs"/>
              </a:rPr>
              <a:t>numériques</a:t>
            </a:r>
            <a:r>
              <a:rPr lang="en-US">
                <a:solidFill>
                  <a:srgbClr val="002060"/>
                </a:solidFill>
                <a:ea typeface="+mj-ea"/>
                <a:cs typeface="+mj-cs"/>
              </a:rPr>
              <a:t> </a:t>
            </a:r>
            <a:r>
              <a:rPr lang="en-US" err="1">
                <a:solidFill>
                  <a:srgbClr val="002060"/>
                </a:solidFill>
                <a:ea typeface="+mj-ea"/>
                <a:cs typeface="+mj-cs"/>
              </a:rPr>
              <a:t>avancées</a:t>
            </a:r>
            <a:r>
              <a:rPr lang="en-US">
                <a:solidFill>
                  <a:srgbClr val="002060"/>
                </a:solidFill>
                <a:ea typeface="+mj-ea"/>
                <a:cs typeface="+mj-cs"/>
              </a:rPr>
              <a:t>​</a:t>
            </a:r>
            <a:endParaRPr lang="en-US">
              <a:solidFill>
                <a:srgbClr val="002060"/>
              </a:solidFill>
              <a:ea typeface="+mj-ea"/>
              <a:cs typeface="Calibri"/>
            </a:endParaRPr>
          </a:p>
          <a:p>
            <a:pPr marL="342900" indent="-342900">
              <a:buFont typeface="Arial"/>
              <a:buChar char="•"/>
            </a:pPr>
            <a:r>
              <a:rPr lang="en-US" err="1">
                <a:solidFill>
                  <a:srgbClr val="002060"/>
                </a:solidFill>
                <a:ea typeface="+mj-ea"/>
                <a:cs typeface="+mj-cs"/>
              </a:rPr>
              <a:t>Garantir</a:t>
            </a:r>
            <a:r>
              <a:rPr lang="en-US">
                <a:solidFill>
                  <a:srgbClr val="002060"/>
                </a:solidFill>
                <a:ea typeface="+mj-ea"/>
                <a:cs typeface="+mj-cs"/>
              </a:rPr>
              <a:t> </a:t>
            </a:r>
            <a:r>
              <a:rPr lang="en-US" err="1">
                <a:solidFill>
                  <a:srgbClr val="002060"/>
                </a:solidFill>
                <a:ea typeface="+mj-ea"/>
                <a:cs typeface="+mj-cs"/>
              </a:rPr>
              <a:t>une</a:t>
            </a:r>
            <a:r>
              <a:rPr lang="en-US">
                <a:solidFill>
                  <a:srgbClr val="002060"/>
                </a:solidFill>
                <a:ea typeface="+mj-ea"/>
                <a:cs typeface="+mj-cs"/>
              </a:rPr>
              <a:t> large </a:t>
            </a:r>
            <a:r>
              <a:rPr lang="en-US" err="1">
                <a:solidFill>
                  <a:srgbClr val="002060"/>
                </a:solidFill>
                <a:ea typeface="+mj-ea"/>
                <a:cs typeface="+mj-cs"/>
              </a:rPr>
              <a:t>utilisation</a:t>
            </a:r>
            <a:r>
              <a:rPr lang="en-US">
                <a:solidFill>
                  <a:srgbClr val="002060"/>
                </a:solidFill>
                <a:ea typeface="+mj-ea"/>
                <a:cs typeface="+mj-cs"/>
              </a:rPr>
              <a:t> des technologies </a:t>
            </a:r>
            <a:r>
              <a:rPr lang="en-US" err="1">
                <a:solidFill>
                  <a:srgbClr val="002060"/>
                </a:solidFill>
                <a:ea typeface="+mj-ea"/>
                <a:cs typeface="+mj-cs"/>
              </a:rPr>
              <a:t>numériques</a:t>
            </a:r>
            <a:r>
              <a:rPr lang="en-US">
                <a:solidFill>
                  <a:srgbClr val="002060"/>
                </a:solidFill>
                <a:ea typeface="+mj-ea"/>
                <a:cs typeface="+mj-cs"/>
              </a:rPr>
              <a:t> dans ensemble de </a:t>
            </a:r>
            <a:r>
              <a:rPr lang="en-US" err="1">
                <a:solidFill>
                  <a:srgbClr val="002060"/>
                </a:solidFill>
                <a:ea typeface="+mj-ea"/>
                <a:cs typeface="+mj-cs"/>
              </a:rPr>
              <a:t>l'économie</a:t>
            </a:r>
            <a:r>
              <a:rPr lang="en-US">
                <a:solidFill>
                  <a:srgbClr val="002060"/>
                </a:solidFill>
                <a:ea typeface="+mj-ea"/>
                <a:cs typeface="+mj-cs"/>
              </a:rPr>
              <a:t> et de la </a:t>
            </a:r>
            <a:r>
              <a:rPr lang="en-US" err="1">
                <a:solidFill>
                  <a:srgbClr val="002060"/>
                </a:solidFill>
                <a:ea typeface="+mj-ea"/>
                <a:cs typeface="+mj-cs"/>
              </a:rPr>
              <a:t>société</a:t>
            </a:r>
            <a:r>
              <a:rPr lang="en-US">
                <a:solidFill>
                  <a:srgbClr val="002060"/>
                </a:solidFill>
                <a:ea typeface="+mj-ea"/>
                <a:cs typeface="+mj-cs"/>
              </a:rPr>
              <a:t>.​</a:t>
            </a:r>
            <a:endParaRPr lang="en-US">
              <a:solidFill>
                <a:srgbClr val="002060"/>
              </a:solidFill>
              <a:ea typeface="+mj-ea"/>
              <a:cs typeface="Calibri"/>
            </a:endParaRPr>
          </a:p>
        </p:txBody>
      </p:sp>
    </p:spTree>
    <p:extLst>
      <p:ext uri="{BB962C8B-B14F-4D97-AF65-F5344CB8AC3E}">
        <p14:creationId xmlns:p14="http://schemas.microsoft.com/office/powerpoint/2010/main" val="392307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764704"/>
            <a:ext cx="7772400" cy="1470025"/>
          </a:xfrm>
        </p:spPr>
        <p:txBody>
          <a:bodyPr>
            <a:normAutofit fontScale="90000"/>
          </a:bodyPr>
          <a:lstStyle/>
          <a:p>
            <a:pPr lvl="0"/>
            <a:r>
              <a:rPr lang="fr-FR" sz="4000"/>
              <a:t/>
            </a:r>
            <a:br>
              <a:rPr lang="fr-FR" sz="4000"/>
            </a:br>
            <a:r>
              <a:rPr lang="fr-FR"/>
              <a:t/>
            </a:r>
            <a:br>
              <a:rPr lang="fr-FR"/>
            </a:br>
            <a:endParaRPr lang="fr-FR"/>
          </a:p>
        </p:txBody>
      </p:sp>
      <p:sp>
        <p:nvSpPr>
          <p:cNvPr id="7" name="ZoneTexte 6"/>
          <p:cNvSpPr txBox="1"/>
          <p:nvPr/>
        </p:nvSpPr>
        <p:spPr>
          <a:xfrm>
            <a:off x="7229146" y="6438900"/>
            <a:ext cx="1581150" cy="369332"/>
          </a:xfrm>
          <a:prstGeom prst="rect">
            <a:avLst/>
          </a:prstGeom>
          <a:solidFill>
            <a:schemeClr val="bg1"/>
          </a:solidFill>
        </p:spPr>
        <p:txBody>
          <a:bodyPr wrap="square" rtlCol="0">
            <a:spAutoFit/>
          </a:bodyPr>
          <a:lstStyle/>
          <a:p>
            <a:endParaRPr lang="fr-FR"/>
          </a:p>
        </p:txBody>
      </p:sp>
      <p:pic>
        <p:nvPicPr>
          <p:cNvPr id="4" name="Image 5">
            <a:extLst>
              <a:ext uri="{FF2B5EF4-FFF2-40B4-BE49-F238E27FC236}">
                <a16:creationId xmlns="" xmlns:a16="http://schemas.microsoft.com/office/drawing/2014/main" id="{E593085A-3A45-7BE4-8B26-0B4F0BC351AE}"/>
              </a:ext>
            </a:extLst>
          </p:cNvPr>
          <p:cNvPicPr>
            <a:picLocks noChangeAspect="1"/>
          </p:cNvPicPr>
          <p:nvPr/>
        </p:nvPicPr>
        <p:blipFill>
          <a:blip r:embed="rId3"/>
          <a:stretch>
            <a:fillRect/>
          </a:stretch>
        </p:blipFill>
        <p:spPr>
          <a:xfrm>
            <a:off x="7688980" y="50236"/>
            <a:ext cx="1343025" cy="1171575"/>
          </a:xfrm>
          <a:prstGeom prst="rect">
            <a:avLst/>
          </a:prstGeom>
        </p:spPr>
      </p:pic>
      <p:sp>
        <p:nvSpPr>
          <p:cNvPr id="6" name="object 3">
            <a:extLst>
              <a:ext uri="{FF2B5EF4-FFF2-40B4-BE49-F238E27FC236}">
                <a16:creationId xmlns="" xmlns:a16="http://schemas.microsoft.com/office/drawing/2014/main" id="{C011225E-C187-69D2-A0FC-CF7DEC2103A4}"/>
              </a:ext>
            </a:extLst>
          </p:cNvPr>
          <p:cNvSpPr txBox="1"/>
          <p:nvPr/>
        </p:nvSpPr>
        <p:spPr>
          <a:xfrm>
            <a:off x="839270" y="1523973"/>
            <a:ext cx="8198198" cy="4009431"/>
          </a:xfrm>
          <a:prstGeom prst="rect">
            <a:avLst/>
          </a:prstGeom>
        </p:spPr>
        <p:txBody>
          <a:bodyPr vert="horz" wrap="square" lIns="0" tIns="1333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5"/>
              </a:spcBef>
              <a:tabLst>
                <a:tab pos="354965" algn="l"/>
              </a:tabLst>
            </a:pPr>
            <a:r>
              <a:rPr b="1" dirty="0">
                <a:solidFill>
                  <a:srgbClr val="002060"/>
                </a:solidFill>
                <a:latin typeface="Calibri"/>
                <a:cs typeface="Trebuchet MS"/>
              </a:rPr>
              <a:t>QUELLES ACTIONS</a:t>
            </a:r>
            <a:r>
              <a:rPr b="1" spc="-125" dirty="0">
                <a:solidFill>
                  <a:srgbClr val="002060"/>
                </a:solidFill>
                <a:latin typeface="Calibri"/>
                <a:cs typeface="Trebuchet MS"/>
              </a:rPr>
              <a:t> </a:t>
            </a:r>
            <a:r>
              <a:rPr b="1" dirty="0">
                <a:solidFill>
                  <a:srgbClr val="002060"/>
                </a:solidFill>
                <a:latin typeface="Calibri"/>
                <a:cs typeface="Trebuchet MS"/>
              </a:rPr>
              <a:t>?</a:t>
            </a:r>
            <a:endParaRPr lang="fr-FR" b="1" dirty="0">
              <a:solidFill>
                <a:srgbClr val="002060"/>
              </a:solidFill>
              <a:latin typeface="Calibri"/>
              <a:cs typeface="Trebuchet MS"/>
            </a:endParaRPr>
          </a:p>
          <a:p>
            <a:pPr marL="12700">
              <a:spcBef>
                <a:spcPts val="1010"/>
              </a:spcBef>
              <a:tabLst>
                <a:tab pos="354965" algn="l"/>
              </a:tabLst>
            </a:pPr>
            <a:r>
              <a:rPr dirty="0">
                <a:solidFill>
                  <a:srgbClr val="002060"/>
                </a:solidFill>
                <a:ea typeface="+mj-ea"/>
                <a:cs typeface="+mj-cs"/>
              </a:rPr>
              <a:t>Le </a:t>
            </a:r>
            <a:r>
              <a:rPr dirty="0" err="1">
                <a:solidFill>
                  <a:srgbClr val="002060"/>
                </a:solidFill>
                <a:ea typeface="+mj-ea"/>
                <a:cs typeface="+mj-cs"/>
              </a:rPr>
              <a:t>programme</a:t>
            </a:r>
            <a:r>
              <a:rPr dirty="0">
                <a:solidFill>
                  <a:srgbClr val="002060"/>
                </a:solidFill>
                <a:ea typeface="+mj-ea"/>
                <a:cs typeface="+mj-cs"/>
              </a:rPr>
              <a:t> </a:t>
            </a:r>
            <a:r>
              <a:rPr dirty="0" err="1">
                <a:solidFill>
                  <a:srgbClr val="002060"/>
                </a:solidFill>
                <a:ea typeface="+mj-ea"/>
                <a:cs typeface="+mj-cs"/>
              </a:rPr>
              <a:t>financera</a:t>
            </a:r>
            <a:r>
              <a:rPr dirty="0">
                <a:solidFill>
                  <a:srgbClr val="002060"/>
                </a:solidFill>
                <a:ea typeface="+mj-ea"/>
                <a:cs typeface="+mj-cs"/>
              </a:rPr>
              <a:t> des </a:t>
            </a:r>
            <a:r>
              <a:rPr dirty="0" err="1">
                <a:solidFill>
                  <a:srgbClr val="002060"/>
                </a:solidFill>
                <a:ea typeface="+mj-ea"/>
                <a:cs typeface="+mj-cs"/>
              </a:rPr>
              <a:t>projets</a:t>
            </a:r>
            <a:r>
              <a:rPr dirty="0">
                <a:solidFill>
                  <a:srgbClr val="002060"/>
                </a:solidFill>
                <a:ea typeface="+mj-ea"/>
                <a:cs typeface="+mj-cs"/>
              </a:rPr>
              <a:t> dans cinq </a:t>
            </a:r>
            <a:r>
              <a:rPr dirty="0" err="1">
                <a:solidFill>
                  <a:srgbClr val="002060"/>
                </a:solidFill>
                <a:ea typeface="+mj-ea"/>
                <a:cs typeface="+mj-cs"/>
              </a:rPr>
              <a:t>domaines</a:t>
            </a:r>
            <a:r>
              <a:rPr lang="fr-FR" dirty="0">
                <a:solidFill>
                  <a:srgbClr val="002060"/>
                </a:solidFill>
                <a:ea typeface="+mj-ea"/>
                <a:cs typeface="+mj-cs"/>
              </a:rPr>
              <a:t> :</a:t>
            </a:r>
            <a:endParaRPr dirty="0">
              <a:solidFill>
                <a:srgbClr val="002060"/>
              </a:solidFill>
              <a:ea typeface="+mj-ea"/>
              <a:cs typeface="Calibri"/>
            </a:endParaRPr>
          </a:p>
          <a:p>
            <a:pPr marL="355600" indent="-342900">
              <a:lnSpc>
                <a:spcPct val="100000"/>
              </a:lnSpc>
              <a:spcBef>
                <a:spcPts val="994"/>
              </a:spcBef>
              <a:buFont typeface="Arial"/>
              <a:buChar char="•"/>
              <a:tabLst>
                <a:tab pos="354965" algn="l"/>
              </a:tabLst>
            </a:pPr>
            <a:r>
              <a:rPr dirty="0" err="1">
                <a:solidFill>
                  <a:srgbClr val="002060"/>
                </a:solidFill>
                <a:ea typeface="+mj-ea"/>
                <a:cs typeface="+mj-cs"/>
              </a:rPr>
              <a:t>Supercalculateurs</a:t>
            </a:r>
            <a:r>
              <a:rPr dirty="0">
                <a:solidFill>
                  <a:srgbClr val="002060"/>
                </a:solidFill>
                <a:ea typeface="+mj-ea"/>
                <a:cs typeface="+mj-cs"/>
              </a:rPr>
              <a:t> de haute performance</a:t>
            </a:r>
            <a:endParaRPr dirty="0">
              <a:solidFill>
                <a:srgbClr val="002060"/>
              </a:solidFill>
              <a:ea typeface="+mj-ea"/>
              <a:cs typeface="Calibri"/>
            </a:endParaRPr>
          </a:p>
          <a:p>
            <a:pPr marL="355600" indent="-342900">
              <a:lnSpc>
                <a:spcPct val="100000"/>
              </a:lnSpc>
              <a:spcBef>
                <a:spcPts val="994"/>
              </a:spcBef>
              <a:buFont typeface="Arial"/>
              <a:buChar char="•"/>
              <a:tabLst>
                <a:tab pos="354965" algn="l"/>
              </a:tabLst>
            </a:pPr>
            <a:r>
              <a:rPr dirty="0">
                <a:solidFill>
                  <a:srgbClr val="002060"/>
                </a:solidFill>
                <a:ea typeface="+mj-ea"/>
                <a:cs typeface="+mj-cs"/>
              </a:rPr>
              <a:t>Intelligence </a:t>
            </a:r>
            <a:r>
              <a:rPr dirty="0" err="1">
                <a:solidFill>
                  <a:srgbClr val="002060"/>
                </a:solidFill>
                <a:ea typeface="+mj-ea"/>
                <a:cs typeface="+mj-cs"/>
              </a:rPr>
              <a:t>artificielle</a:t>
            </a:r>
            <a:r>
              <a:rPr dirty="0">
                <a:solidFill>
                  <a:srgbClr val="002060"/>
                </a:solidFill>
                <a:ea typeface="+mj-ea"/>
                <a:cs typeface="+mj-cs"/>
              </a:rPr>
              <a:t> (IA)</a:t>
            </a:r>
            <a:endParaRPr dirty="0">
              <a:solidFill>
                <a:srgbClr val="002060"/>
              </a:solidFill>
              <a:ea typeface="+mj-ea"/>
              <a:cs typeface="Calibri"/>
            </a:endParaRPr>
          </a:p>
          <a:p>
            <a:pPr marL="355600" indent="-342900">
              <a:lnSpc>
                <a:spcPct val="100000"/>
              </a:lnSpc>
              <a:spcBef>
                <a:spcPts val="1015"/>
              </a:spcBef>
              <a:buFont typeface="Arial"/>
              <a:buChar char="•"/>
              <a:tabLst>
                <a:tab pos="354965" algn="l"/>
              </a:tabLst>
            </a:pPr>
            <a:r>
              <a:rPr dirty="0" err="1">
                <a:solidFill>
                  <a:srgbClr val="002060"/>
                </a:solidFill>
                <a:ea typeface="+mj-ea"/>
                <a:cs typeface="+mj-cs"/>
              </a:rPr>
              <a:t>Cybersécurité</a:t>
            </a:r>
            <a:r>
              <a:rPr dirty="0">
                <a:solidFill>
                  <a:srgbClr val="002060"/>
                </a:solidFill>
                <a:ea typeface="+mj-ea"/>
                <a:cs typeface="+mj-cs"/>
              </a:rPr>
              <a:t> et </a:t>
            </a:r>
            <a:r>
              <a:rPr dirty="0" err="1">
                <a:solidFill>
                  <a:srgbClr val="002060"/>
                </a:solidFill>
                <a:ea typeface="+mj-ea"/>
                <a:cs typeface="+mj-cs"/>
              </a:rPr>
              <a:t>confiance</a:t>
            </a:r>
            <a:endParaRPr dirty="0">
              <a:solidFill>
                <a:srgbClr val="002060"/>
              </a:solidFill>
              <a:ea typeface="+mj-ea"/>
              <a:cs typeface="Calibri"/>
            </a:endParaRPr>
          </a:p>
          <a:p>
            <a:pPr marL="355600" indent="-342900">
              <a:lnSpc>
                <a:spcPct val="100000"/>
              </a:lnSpc>
              <a:spcBef>
                <a:spcPts val="994"/>
              </a:spcBef>
              <a:buFont typeface="Arial"/>
              <a:buChar char="•"/>
              <a:tabLst>
                <a:tab pos="354965" algn="l"/>
              </a:tabLst>
            </a:pPr>
            <a:r>
              <a:rPr dirty="0" err="1">
                <a:solidFill>
                  <a:srgbClr val="002060"/>
                </a:solidFill>
                <a:ea typeface="+mj-ea"/>
                <a:cs typeface="+mj-cs"/>
              </a:rPr>
              <a:t>Compétences</a:t>
            </a:r>
            <a:r>
              <a:rPr dirty="0">
                <a:solidFill>
                  <a:srgbClr val="002060"/>
                </a:solidFill>
                <a:ea typeface="+mj-ea"/>
                <a:cs typeface="+mj-cs"/>
              </a:rPr>
              <a:t> </a:t>
            </a:r>
            <a:r>
              <a:rPr dirty="0" err="1">
                <a:solidFill>
                  <a:srgbClr val="002060"/>
                </a:solidFill>
                <a:ea typeface="+mj-ea"/>
                <a:cs typeface="+mj-cs"/>
              </a:rPr>
              <a:t>numériques</a:t>
            </a:r>
            <a:r>
              <a:rPr dirty="0">
                <a:solidFill>
                  <a:srgbClr val="002060"/>
                </a:solidFill>
                <a:ea typeface="+mj-ea"/>
                <a:cs typeface="+mj-cs"/>
              </a:rPr>
              <a:t> </a:t>
            </a:r>
            <a:r>
              <a:rPr dirty="0" err="1">
                <a:solidFill>
                  <a:srgbClr val="002060"/>
                </a:solidFill>
                <a:ea typeface="+mj-ea"/>
                <a:cs typeface="+mj-cs"/>
              </a:rPr>
              <a:t>avancées</a:t>
            </a:r>
            <a:endParaRPr dirty="0">
              <a:solidFill>
                <a:srgbClr val="002060"/>
              </a:solidFill>
              <a:ea typeface="+mj-ea"/>
              <a:cs typeface="Calibri"/>
            </a:endParaRPr>
          </a:p>
          <a:p>
            <a:pPr marL="355600" indent="-342900">
              <a:lnSpc>
                <a:spcPct val="100000"/>
              </a:lnSpc>
              <a:spcBef>
                <a:spcPts val="994"/>
              </a:spcBef>
              <a:buFont typeface="Arial"/>
              <a:buChar char="•"/>
              <a:tabLst>
                <a:tab pos="354965" algn="l"/>
              </a:tabLst>
            </a:pPr>
            <a:r>
              <a:rPr dirty="0" err="1">
                <a:solidFill>
                  <a:srgbClr val="002060"/>
                </a:solidFill>
                <a:ea typeface="+mj-ea"/>
                <a:cs typeface="+mj-cs"/>
              </a:rPr>
              <a:t>Déploiement</a:t>
            </a:r>
            <a:r>
              <a:rPr dirty="0">
                <a:solidFill>
                  <a:srgbClr val="002060"/>
                </a:solidFill>
                <a:ea typeface="+mj-ea"/>
                <a:cs typeface="+mj-cs"/>
              </a:rPr>
              <a:t>, </a:t>
            </a:r>
            <a:r>
              <a:rPr dirty="0" err="1">
                <a:solidFill>
                  <a:srgbClr val="002060"/>
                </a:solidFill>
                <a:ea typeface="+mj-ea"/>
                <a:cs typeface="+mj-cs"/>
              </a:rPr>
              <a:t>meilleure</a:t>
            </a:r>
            <a:r>
              <a:rPr dirty="0">
                <a:solidFill>
                  <a:srgbClr val="002060"/>
                </a:solidFill>
                <a:ea typeface="+mj-ea"/>
                <a:cs typeface="+mj-cs"/>
              </a:rPr>
              <a:t> </a:t>
            </a:r>
            <a:r>
              <a:rPr dirty="0" err="1">
                <a:solidFill>
                  <a:srgbClr val="002060"/>
                </a:solidFill>
                <a:ea typeface="+mj-ea"/>
                <a:cs typeface="+mj-cs"/>
              </a:rPr>
              <a:t>utilisation</a:t>
            </a:r>
            <a:r>
              <a:rPr dirty="0">
                <a:solidFill>
                  <a:srgbClr val="002060"/>
                </a:solidFill>
                <a:ea typeface="+mj-ea"/>
                <a:cs typeface="+mj-cs"/>
              </a:rPr>
              <a:t> des </a:t>
            </a:r>
            <a:r>
              <a:rPr dirty="0" err="1">
                <a:solidFill>
                  <a:srgbClr val="002060"/>
                </a:solidFill>
                <a:ea typeface="+mj-ea"/>
                <a:cs typeface="+mj-cs"/>
              </a:rPr>
              <a:t>capacités</a:t>
            </a:r>
            <a:r>
              <a:rPr dirty="0">
                <a:solidFill>
                  <a:srgbClr val="002060"/>
                </a:solidFill>
                <a:ea typeface="+mj-ea"/>
                <a:cs typeface="+mj-cs"/>
              </a:rPr>
              <a:t> </a:t>
            </a:r>
            <a:r>
              <a:rPr dirty="0" err="1">
                <a:solidFill>
                  <a:srgbClr val="002060"/>
                </a:solidFill>
                <a:ea typeface="+mj-ea"/>
                <a:cs typeface="+mj-cs"/>
              </a:rPr>
              <a:t>numériques</a:t>
            </a:r>
            <a:r>
              <a:rPr dirty="0">
                <a:solidFill>
                  <a:srgbClr val="002060"/>
                </a:solidFill>
                <a:ea typeface="+mj-ea"/>
                <a:cs typeface="+mj-cs"/>
              </a:rPr>
              <a:t> et </a:t>
            </a:r>
            <a:r>
              <a:rPr dirty="0" err="1">
                <a:solidFill>
                  <a:srgbClr val="002060"/>
                </a:solidFill>
                <a:ea typeface="+mj-ea"/>
                <a:cs typeface="+mj-cs"/>
              </a:rPr>
              <a:t>interopérabilité</a:t>
            </a:r>
            <a:endParaRPr dirty="0">
              <a:solidFill>
                <a:srgbClr val="002060"/>
              </a:solidFill>
              <a:ea typeface="+mj-ea"/>
              <a:cs typeface="Calibri"/>
            </a:endParaRPr>
          </a:p>
          <a:p>
            <a:pPr marL="342900" indent="-342900">
              <a:lnSpc>
                <a:spcPct val="100000"/>
              </a:lnSpc>
              <a:buFont typeface="Arial"/>
              <a:buChar char="•"/>
            </a:pPr>
            <a:endParaRPr>
              <a:solidFill>
                <a:srgbClr val="002060"/>
              </a:solidFill>
              <a:ea typeface="+mj-ea"/>
              <a:cs typeface="Calibri"/>
            </a:endParaRPr>
          </a:p>
          <a:p>
            <a:pPr marL="96520">
              <a:lnSpc>
                <a:spcPct val="100000"/>
              </a:lnSpc>
              <a:spcBef>
                <a:spcPts val="1410"/>
              </a:spcBef>
            </a:pPr>
            <a:r>
              <a:rPr b="1" dirty="0">
                <a:solidFill>
                  <a:srgbClr val="002060"/>
                </a:solidFill>
                <a:latin typeface="Calibri"/>
                <a:cs typeface="Calibri"/>
              </a:rPr>
              <a:t>QUEL FINANCEMENT ?</a:t>
            </a:r>
          </a:p>
          <a:p>
            <a:pPr marL="439420" indent="-342900">
              <a:lnSpc>
                <a:spcPct val="100000"/>
              </a:lnSpc>
              <a:buFont typeface="Arial"/>
              <a:buChar char="•"/>
            </a:pPr>
            <a:r>
              <a:rPr dirty="0">
                <a:solidFill>
                  <a:srgbClr val="002060"/>
                </a:solidFill>
                <a:ea typeface="+mj-ea"/>
                <a:cs typeface="+mj-cs"/>
              </a:rPr>
              <a:t>Le </a:t>
            </a:r>
            <a:r>
              <a:rPr dirty="0" err="1">
                <a:solidFill>
                  <a:srgbClr val="002060"/>
                </a:solidFill>
                <a:ea typeface="+mj-ea"/>
                <a:cs typeface="+mj-cs"/>
              </a:rPr>
              <a:t>programme</a:t>
            </a:r>
            <a:r>
              <a:rPr dirty="0">
                <a:solidFill>
                  <a:srgbClr val="002060"/>
                </a:solidFill>
                <a:ea typeface="+mj-ea"/>
                <a:cs typeface="+mj-cs"/>
              </a:rPr>
              <a:t> </a:t>
            </a:r>
            <a:r>
              <a:rPr dirty="0" err="1">
                <a:solidFill>
                  <a:srgbClr val="002060"/>
                </a:solidFill>
                <a:ea typeface="+mj-ea"/>
                <a:cs typeface="+mj-cs"/>
              </a:rPr>
              <a:t>disposera</a:t>
            </a:r>
            <a:r>
              <a:rPr dirty="0">
                <a:solidFill>
                  <a:srgbClr val="002060"/>
                </a:solidFill>
                <a:ea typeface="+mj-ea"/>
                <a:cs typeface="+mj-cs"/>
              </a:rPr>
              <a:t> </a:t>
            </a:r>
            <a:r>
              <a:rPr dirty="0" err="1">
                <a:solidFill>
                  <a:srgbClr val="002060"/>
                </a:solidFill>
                <a:ea typeface="+mj-ea"/>
                <a:cs typeface="+mj-cs"/>
              </a:rPr>
              <a:t>d’une</a:t>
            </a:r>
            <a:r>
              <a:rPr dirty="0">
                <a:solidFill>
                  <a:srgbClr val="002060"/>
                </a:solidFill>
                <a:ea typeface="+mj-ea"/>
                <a:cs typeface="+mj-cs"/>
              </a:rPr>
              <a:t> </a:t>
            </a:r>
            <a:r>
              <a:rPr dirty="0" err="1">
                <a:solidFill>
                  <a:srgbClr val="002060"/>
                </a:solidFill>
                <a:ea typeface="+mj-ea"/>
                <a:cs typeface="+mj-cs"/>
              </a:rPr>
              <a:t>enveloppe</a:t>
            </a:r>
            <a:r>
              <a:rPr dirty="0">
                <a:solidFill>
                  <a:srgbClr val="002060"/>
                </a:solidFill>
                <a:ea typeface="+mj-ea"/>
                <a:cs typeface="+mj-cs"/>
              </a:rPr>
              <a:t> de </a:t>
            </a:r>
            <a:r>
              <a:rPr b="1" dirty="0">
                <a:solidFill>
                  <a:srgbClr val="002060"/>
                </a:solidFill>
                <a:ea typeface="+mj-ea"/>
                <a:cs typeface="+mj-cs"/>
              </a:rPr>
              <a:t>7 588 millions </a:t>
            </a:r>
            <a:r>
              <a:rPr b="1" dirty="0" err="1">
                <a:solidFill>
                  <a:srgbClr val="002060"/>
                </a:solidFill>
                <a:ea typeface="+mj-ea"/>
                <a:cs typeface="+mj-cs"/>
              </a:rPr>
              <a:t>d’euros</a:t>
            </a:r>
            <a:r>
              <a:rPr dirty="0">
                <a:solidFill>
                  <a:srgbClr val="002060"/>
                </a:solidFill>
                <a:ea typeface="+mj-ea"/>
                <a:cs typeface="+mj-cs"/>
              </a:rPr>
              <a:t> sur la </a:t>
            </a:r>
            <a:r>
              <a:rPr dirty="0" err="1">
                <a:solidFill>
                  <a:srgbClr val="002060"/>
                </a:solidFill>
                <a:ea typeface="+mj-ea"/>
                <a:cs typeface="+mj-cs"/>
              </a:rPr>
              <a:t>période</a:t>
            </a:r>
            <a:r>
              <a:rPr dirty="0">
                <a:solidFill>
                  <a:srgbClr val="002060"/>
                </a:solidFill>
                <a:ea typeface="+mj-ea"/>
                <a:cs typeface="+mj-cs"/>
              </a:rPr>
              <a:t> 2021-2027</a:t>
            </a:r>
            <a:endParaRPr dirty="0">
              <a:solidFill>
                <a:srgbClr val="002060"/>
              </a:solidFill>
              <a:ea typeface="+mj-ea"/>
              <a:cs typeface="Calibri"/>
            </a:endParaRPr>
          </a:p>
        </p:txBody>
      </p:sp>
      <p:sp>
        <p:nvSpPr>
          <p:cNvPr id="9" name="object 4">
            <a:extLst>
              <a:ext uri="{FF2B5EF4-FFF2-40B4-BE49-F238E27FC236}">
                <a16:creationId xmlns="" xmlns:a16="http://schemas.microsoft.com/office/drawing/2014/main" id="{07EC4E03-9246-94C0-80FA-A92187A3D680}"/>
              </a:ext>
            </a:extLst>
          </p:cNvPr>
          <p:cNvSpPr/>
          <p:nvPr/>
        </p:nvSpPr>
        <p:spPr>
          <a:xfrm>
            <a:off x="5915749" y="193129"/>
            <a:ext cx="1947672" cy="1304543"/>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itre 1">
            <a:extLst>
              <a:ext uri="{FF2B5EF4-FFF2-40B4-BE49-F238E27FC236}">
                <a16:creationId xmlns="" xmlns:a16="http://schemas.microsoft.com/office/drawing/2014/main" id="{D7CB0485-4ED8-1028-CD1A-B86A24A82347}"/>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Contexte et enjeux</a:t>
            </a:r>
          </a:p>
          <a:p>
            <a:pPr algn="l"/>
            <a:endParaRPr lang="fr-FR" sz="2400" b="1">
              <a:solidFill>
                <a:srgbClr val="002060"/>
              </a:solidFill>
              <a:latin typeface="+mn-lt"/>
              <a:cs typeface="Calibri"/>
            </a:endParaRPr>
          </a:p>
        </p:txBody>
      </p:sp>
    </p:spTree>
    <p:extLst>
      <p:ext uri="{BB962C8B-B14F-4D97-AF65-F5344CB8AC3E}">
        <p14:creationId xmlns:p14="http://schemas.microsoft.com/office/powerpoint/2010/main" val="593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7185864" y="6438900"/>
            <a:ext cx="1581150" cy="369332"/>
          </a:xfrm>
          <a:prstGeom prst="rect">
            <a:avLst/>
          </a:prstGeom>
          <a:solidFill>
            <a:schemeClr val="bg1"/>
          </a:solidFill>
        </p:spPr>
        <p:txBody>
          <a:bodyPr wrap="square" rtlCol="0">
            <a:spAutoFit/>
          </a:bodyPr>
          <a:lstStyle/>
          <a:p>
            <a:endParaRPr lang="fr-FR">
              <a:solidFill>
                <a:srgbClr val="002060"/>
              </a:solidFill>
            </a:endParaRPr>
          </a:p>
        </p:txBody>
      </p:sp>
      <p:pic>
        <p:nvPicPr>
          <p:cNvPr id="4" name="Image 4">
            <a:extLst>
              <a:ext uri="{FF2B5EF4-FFF2-40B4-BE49-F238E27FC236}">
                <a16:creationId xmlns="" xmlns:a16="http://schemas.microsoft.com/office/drawing/2014/main" id="{26DCB906-DECA-802F-43F6-12195D4E5389}"/>
              </a:ext>
            </a:extLst>
          </p:cNvPr>
          <p:cNvPicPr>
            <a:picLocks noChangeAspect="1"/>
          </p:cNvPicPr>
          <p:nvPr/>
        </p:nvPicPr>
        <p:blipFill>
          <a:blip r:embed="rId3"/>
          <a:stretch>
            <a:fillRect/>
          </a:stretch>
        </p:blipFill>
        <p:spPr>
          <a:xfrm>
            <a:off x="7698198" y="114760"/>
            <a:ext cx="1343025" cy="1171575"/>
          </a:xfrm>
          <a:prstGeom prst="rect">
            <a:avLst/>
          </a:prstGeom>
        </p:spPr>
      </p:pic>
      <p:sp>
        <p:nvSpPr>
          <p:cNvPr id="5" name="object 3">
            <a:extLst>
              <a:ext uri="{FF2B5EF4-FFF2-40B4-BE49-F238E27FC236}">
                <a16:creationId xmlns="" xmlns:a16="http://schemas.microsoft.com/office/drawing/2014/main" id="{AA5F1B87-6755-E62E-E844-0597AC6F1886}"/>
              </a:ext>
            </a:extLst>
          </p:cNvPr>
          <p:cNvSpPr txBox="1"/>
          <p:nvPr/>
        </p:nvSpPr>
        <p:spPr>
          <a:xfrm>
            <a:off x="1106584" y="1994957"/>
            <a:ext cx="8092194" cy="290464"/>
          </a:xfrm>
          <a:prstGeom prst="rect">
            <a:avLst/>
          </a:prstGeom>
        </p:spPr>
        <p:txBody>
          <a:bodyPr vert="horz" wrap="square" lIns="0" tIns="1333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9900" lvl="1">
              <a:lnSpc>
                <a:spcPct val="100000"/>
              </a:lnSpc>
              <a:spcBef>
                <a:spcPts val="105"/>
              </a:spcBef>
              <a:tabLst>
                <a:tab pos="354965" algn="l"/>
              </a:tabLst>
            </a:pPr>
            <a:r>
              <a:rPr lang="fr-FR" b="1">
                <a:solidFill>
                  <a:srgbClr val="002060"/>
                </a:solidFill>
                <a:latin typeface="Calibri"/>
                <a:cs typeface="Trebuchet MS"/>
              </a:rPr>
              <a:t>Comment la </a:t>
            </a:r>
            <a:r>
              <a:rPr lang="fr-FR" b="1" spc="5">
                <a:solidFill>
                  <a:srgbClr val="002060"/>
                </a:solidFill>
                <a:latin typeface="Calibri"/>
                <a:cs typeface="Trebuchet MS"/>
              </a:rPr>
              <a:t>Covid-19 </a:t>
            </a:r>
            <a:r>
              <a:rPr lang="fr-FR" b="1">
                <a:solidFill>
                  <a:srgbClr val="002060"/>
                </a:solidFill>
                <a:latin typeface="Calibri"/>
                <a:cs typeface="Trebuchet MS"/>
              </a:rPr>
              <a:t>a obligé les organisations à "évoluer" plus</a:t>
            </a:r>
            <a:r>
              <a:rPr lang="fr-FR" b="1" spc="-195">
                <a:solidFill>
                  <a:srgbClr val="002060"/>
                </a:solidFill>
                <a:latin typeface="Calibri"/>
                <a:cs typeface="Trebuchet MS"/>
              </a:rPr>
              <a:t> </a:t>
            </a:r>
            <a:r>
              <a:rPr lang="fr-FR" b="1" spc="10">
                <a:solidFill>
                  <a:srgbClr val="002060"/>
                </a:solidFill>
                <a:latin typeface="Calibri"/>
                <a:cs typeface="Trebuchet MS"/>
              </a:rPr>
              <a:t>vite</a:t>
            </a:r>
            <a:endParaRPr lang="fr-FR" b="1">
              <a:solidFill>
                <a:srgbClr val="002060"/>
              </a:solidFill>
              <a:latin typeface="Calibri"/>
              <a:cs typeface="Trebuchet MS"/>
            </a:endParaRPr>
          </a:p>
        </p:txBody>
      </p:sp>
      <p:sp>
        <p:nvSpPr>
          <p:cNvPr id="6" name="object 4">
            <a:extLst>
              <a:ext uri="{FF2B5EF4-FFF2-40B4-BE49-F238E27FC236}">
                <a16:creationId xmlns="" xmlns:a16="http://schemas.microsoft.com/office/drawing/2014/main" id="{64DD9527-B402-00C4-C202-3D0D34561402}"/>
              </a:ext>
            </a:extLst>
          </p:cNvPr>
          <p:cNvSpPr txBox="1"/>
          <p:nvPr/>
        </p:nvSpPr>
        <p:spPr>
          <a:xfrm>
            <a:off x="1106584" y="2881054"/>
            <a:ext cx="7939016" cy="844462"/>
          </a:xfrm>
          <a:prstGeom prst="rect">
            <a:avLst/>
          </a:prstGeom>
        </p:spPr>
        <p:txBody>
          <a:bodyPr vert="horz" wrap="square" lIns="0" tIns="1333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marR="5080" indent="-285750">
              <a:spcBef>
                <a:spcPts val="105"/>
              </a:spcBef>
              <a:buFont typeface="Arial"/>
              <a:buChar char="•"/>
              <a:tabLst>
                <a:tab pos="354965" algn="l"/>
              </a:tabLst>
            </a:pPr>
            <a:r>
              <a:rPr>
                <a:solidFill>
                  <a:srgbClr val="002060"/>
                </a:solidFill>
                <a:latin typeface="Calibri"/>
                <a:cs typeface="Trebuchet MS"/>
              </a:rPr>
              <a:t>La </a:t>
            </a:r>
            <a:r>
              <a:rPr spc="-5">
                <a:solidFill>
                  <a:srgbClr val="002060"/>
                </a:solidFill>
                <a:latin typeface="Calibri"/>
                <a:cs typeface="Trebuchet MS"/>
              </a:rPr>
              <a:t>période post-Covid s'installe progressivement </a:t>
            </a:r>
            <a:r>
              <a:rPr>
                <a:solidFill>
                  <a:srgbClr val="002060"/>
                </a:solidFill>
                <a:latin typeface="Calibri"/>
                <a:cs typeface="Trebuchet MS"/>
              </a:rPr>
              <a:t>et les </a:t>
            </a:r>
            <a:r>
              <a:rPr spc="-5">
                <a:solidFill>
                  <a:srgbClr val="002060"/>
                </a:solidFill>
                <a:latin typeface="Calibri"/>
                <a:cs typeface="Trebuchet MS"/>
              </a:rPr>
              <a:t>entreprises doivent </a:t>
            </a:r>
            <a:r>
              <a:rPr>
                <a:solidFill>
                  <a:srgbClr val="002060"/>
                </a:solidFill>
                <a:latin typeface="Calibri"/>
                <a:cs typeface="Trebuchet MS"/>
              </a:rPr>
              <a:t>non </a:t>
            </a:r>
            <a:r>
              <a:rPr spc="-5">
                <a:solidFill>
                  <a:srgbClr val="002060"/>
                </a:solidFill>
                <a:latin typeface="Calibri"/>
                <a:cs typeface="Trebuchet MS"/>
              </a:rPr>
              <a:t>seulement s'adapter</a:t>
            </a:r>
            <a:r>
              <a:rPr lang="fr-FR" spc="-5">
                <a:solidFill>
                  <a:srgbClr val="002060"/>
                </a:solidFill>
                <a:latin typeface="Calibri"/>
                <a:cs typeface="Trebuchet MS"/>
              </a:rPr>
              <a:t> </a:t>
            </a:r>
            <a:r>
              <a:rPr spc="-5">
                <a:solidFill>
                  <a:srgbClr val="002060"/>
                </a:solidFill>
                <a:latin typeface="Calibri"/>
                <a:cs typeface="Trebuchet MS"/>
              </a:rPr>
              <a:t> aux bouleversements induits par </a:t>
            </a:r>
            <a:r>
              <a:rPr>
                <a:solidFill>
                  <a:srgbClr val="002060"/>
                </a:solidFill>
                <a:latin typeface="Calibri"/>
                <a:cs typeface="Trebuchet MS"/>
              </a:rPr>
              <a:t>la </a:t>
            </a:r>
            <a:r>
              <a:rPr spc="-5">
                <a:solidFill>
                  <a:srgbClr val="002060"/>
                </a:solidFill>
                <a:latin typeface="Calibri"/>
                <a:cs typeface="Trebuchet MS"/>
              </a:rPr>
              <a:t>crise sanitaire, mais doivent également </a:t>
            </a:r>
            <a:r>
              <a:rPr>
                <a:solidFill>
                  <a:srgbClr val="002060"/>
                </a:solidFill>
                <a:latin typeface="Calibri"/>
                <a:cs typeface="Trebuchet MS"/>
              </a:rPr>
              <a:t>"évoluer" </a:t>
            </a:r>
            <a:r>
              <a:rPr spc="-5">
                <a:solidFill>
                  <a:srgbClr val="002060"/>
                </a:solidFill>
                <a:latin typeface="Calibri"/>
                <a:cs typeface="Trebuchet MS"/>
              </a:rPr>
              <a:t>plus</a:t>
            </a:r>
            <a:r>
              <a:rPr lang="fr-FR" spc="-5">
                <a:solidFill>
                  <a:srgbClr val="002060"/>
                </a:solidFill>
                <a:latin typeface="Calibri"/>
                <a:cs typeface="Trebuchet MS"/>
              </a:rPr>
              <a:t> </a:t>
            </a:r>
            <a:r>
              <a:rPr spc="-5">
                <a:solidFill>
                  <a:srgbClr val="002060"/>
                </a:solidFill>
                <a:latin typeface="Calibri"/>
                <a:cs typeface="Trebuchet MS"/>
              </a:rPr>
              <a:t> rapidement.</a:t>
            </a:r>
            <a:endParaRPr lang="fr-FR">
              <a:solidFill>
                <a:srgbClr val="002060"/>
              </a:solidFill>
              <a:latin typeface="Calibri"/>
              <a:cs typeface="Trebuchet MS"/>
            </a:endParaRPr>
          </a:p>
        </p:txBody>
      </p:sp>
      <p:sp>
        <p:nvSpPr>
          <p:cNvPr id="7" name="object 5">
            <a:extLst>
              <a:ext uri="{FF2B5EF4-FFF2-40B4-BE49-F238E27FC236}">
                <a16:creationId xmlns="" xmlns:a16="http://schemas.microsoft.com/office/drawing/2014/main" id="{E702EE7F-8B6F-AC01-CFC5-CD024B9C3D90}"/>
              </a:ext>
            </a:extLst>
          </p:cNvPr>
          <p:cNvSpPr txBox="1"/>
          <p:nvPr/>
        </p:nvSpPr>
        <p:spPr>
          <a:xfrm>
            <a:off x="1069713" y="4394318"/>
            <a:ext cx="8351520" cy="843821"/>
          </a:xfrm>
          <a:prstGeom prst="rect">
            <a:avLst/>
          </a:prstGeom>
        </p:spPr>
        <p:txBody>
          <a:bodyPr vert="horz" wrap="square" lIns="0" tIns="12700"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5600" marR="5080" indent="-342900">
              <a:spcBef>
                <a:spcPts val="100"/>
              </a:spcBef>
              <a:buFont typeface="Arial"/>
              <a:buChar char="•"/>
              <a:tabLst>
                <a:tab pos="354965" algn="l"/>
              </a:tabLst>
            </a:pPr>
            <a:r>
              <a:rPr>
                <a:solidFill>
                  <a:srgbClr val="002060"/>
                </a:solidFill>
                <a:latin typeface="Calibri"/>
                <a:cs typeface="Trebuchet MS"/>
              </a:rPr>
              <a:t>Elle a </a:t>
            </a:r>
            <a:r>
              <a:rPr spc="-5">
                <a:solidFill>
                  <a:srgbClr val="002060"/>
                </a:solidFill>
                <a:latin typeface="Calibri"/>
                <a:cs typeface="Trebuchet MS"/>
              </a:rPr>
              <a:t>surtout accéléré l’utilisation de </a:t>
            </a:r>
            <a:r>
              <a:rPr>
                <a:solidFill>
                  <a:srgbClr val="002060"/>
                </a:solidFill>
                <a:latin typeface="Calibri"/>
                <a:cs typeface="Trebuchet MS"/>
              </a:rPr>
              <a:t>la </a:t>
            </a:r>
            <a:r>
              <a:rPr spc="-5">
                <a:solidFill>
                  <a:srgbClr val="002060"/>
                </a:solidFill>
                <a:latin typeface="Calibri"/>
                <a:cs typeface="Trebuchet MS"/>
              </a:rPr>
              <a:t>visioconférence, l'e-commerce, </a:t>
            </a:r>
            <a:r>
              <a:rPr>
                <a:solidFill>
                  <a:srgbClr val="002060"/>
                </a:solidFill>
                <a:latin typeface="Calibri"/>
                <a:cs typeface="Trebuchet MS"/>
              </a:rPr>
              <a:t>les </a:t>
            </a:r>
            <a:r>
              <a:rPr spc="-5">
                <a:solidFill>
                  <a:srgbClr val="002060"/>
                </a:solidFill>
                <a:latin typeface="Calibri"/>
                <a:cs typeface="Trebuchet MS"/>
              </a:rPr>
              <a:t>médias numériques, les</a:t>
            </a:r>
            <a:r>
              <a:rPr lang="fr-FR" spc="-5">
                <a:solidFill>
                  <a:srgbClr val="002060"/>
                </a:solidFill>
                <a:latin typeface="Calibri"/>
                <a:cs typeface="Trebuchet MS"/>
              </a:rPr>
              <a:t> </a:t>
            </a:r>
            <a:r>
              <a:rPr spc="-5">
                <a:solidFill>
                  <a:srgbClr val="002060"/>
                </a:solidFill>
                <a:latin typeface="Calibri"/>
                <a:cs typeface="Trebuchet MS"/>
              </a:rPr>
              <a:t> </a:t>
            </a:r>
            <a:r>
              <a:rPr>
                <a:solidFill>
                  <a:srgbClr val="002060"/>
                </a:solidFill>
                <a:latin typeface="Calibri"/>
                <a:cs typeface="Trebuchet MS"/>
              </a:rPr>
              <a:t>jeux </a:t>
            </a:r>
            <a:r>
              <a:rPr spc="-5">
                <a:solidFill>
                  <a:srgbClr val="002060"/>
                </a:solidFill>
                <a:latin typeface="Calibri"/>
                <a:cs typeface="Trebuchet MS"/>
              </a:rPr>
              <a:t>vidéos. Ces </a:t>
            </a:r>
            <a:r>
              <a:rPr>
                <a:solidFill>
                  <a:srgbClr val="002060"/>
                </a:solidFill>
                <a:latin typeface="Calibri"/>
                <a:cs typeface="Trebuchet MS"/>
              </a:rPr>
              <a:t>nouvelles </a:t>
            </a:r>
            <a:r>
              <a:rPr spc="-5">
                <a:solidFill>
                  <a:srgbClr val="002060"/>
                </a:solidFill>
                <a:latin typeface="Calibri"/>
                <a:cs typeface="Trebuchet MS"/>
              </a:rPr>
              <a:t>tendances demandent encore plus de talents qu’avant </a:t>
            </a:r>
            <a:r>
              <a:rPr>
                <a:solidFill>
                  <a:srgbClr val="002060"/>
                </a:solidFill>
                <a:latin typeface="Calibri"/>
                <a:cs typeface="Trebuchet MS"/>
              </a:rPr>
              <a:t>la</a:t>
            </a:r>
            <a:r>
              <a:rPr spc="-170">
                <a:solidFill>
                  <a:srgbClr val="002060"/>
                </a:solidFill>
                <a:latin typeface="Calibri"/>
                <a:cs typeface="Trebuchet MS"/>
              </a:rPr>
              <a:t> </a:t>
            </a:r>
            <a:r>
              <a:rPr spc="-5">
                <a:solidFill>
                  <a:srgbClr val="002060"/>
                </a:solidFill>
                <a:latin typeface="Calibri"/>
                <a:cs typeface="Trebuchet MS"/>
              </a:rPr>
              <a:t>crise.</a:t>
            </a:r>
            <a:endParaRPr lang="fr-FR">
              <a:solidFill>
                <a:srgbClr val="002060"/>
              </a:solidFill>
              <a:latin typeface="Calibri"/>
              <a:cs typeface="Trebuchet MS"/>
            </a:endParaRPr>
          </a:p>
        </p:txBody>
      </p:sp>
      <p:sp>
        <p:nvSpPr>
          <p:cNvPr id="18" name="Titre 1">
            <a:extLst>
              <a:ext uri="{FF2B5EF4-FFF2-40B4-BE49-F238E27FC236}">
                <a16:creationId xmlns="" xmlns:a16="http://schemas.microsoft.com/office/drawing/2014/main" id="{AAF3B321-ADA5-83FE-5CCF-DF548A1B4C3F}"/>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Contexte et enjeux</a:t>
            </a:r>
          </a:p>
          <a:p>
            <a:pPr algn="l"/>
            <a:endParaRPr lang="fr-FR" sz="2400" b="1">
              <a:solidFill>
                <a:srgbClr val="002060"/>
              </a:solidFill>
              <a:latin typeface="+mn-lt"/>
              <a:cs typeface="Calibri"/>
            </a:endParaRPr>
          </a:p>
        </p:txBody>
      </p:sp>
      <p:sp>
        <p:nvSpPr>
          <p:cNvPr id="20" name="object 4">
            <a:extLst>
              <a:ext uri="{FF2B5EF4-FFF2-40B4-BE49-F238E27FC236}">
                <a16:creationId xmlns="" xmlns:a16="http://schemas.microsoft.com/office/drawing/2014/main" id="{542D9D6C-8B6C-3CB2-3B98-623156F518D8}"/>
              </a:ext>
            </a:extLst>
          </p:cNvPr>
          <p:cNvSpPr/>
          <p:nvPr/>
        </p:nvSpPr>
        <p:spPr>
          <a:xfrm>
            <a:off x="5915749" y="193129"/>
            <a:ext cx="1947672" cy="1304543"/>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srgbClr val="002060"/>
              </a:solidFill>
            </a:endParaRPr>
          </a:p>
        </p:txBody>
      </p:sp>
      <p:sp>
        <p:nvSpPr>
          <p:cNvPr id="2" name="ZoneTexte 1">
            <a:extLst>
              <a:ext uri="{FF2B5EF4-FFF2-40B4-BE49-F238E27FC236}">
                <a16:creationId xmlns="" xmlns:a16="http://schemas.microsoft.com/office/drawing/2014/main" id="{F3ADD85C-9DF2-FACC-FDDC-ADB8DC8ABE56}"/>
              </a:ext>
            </a:extLst>
          </p:cNvPr>
          <p:cNvSpPr txBox="1"/>
          <p:nvPr/>
        </p:nvSpPr>
        <p:spPr>
          <a:xfrm>
            <a:off x="1030817" y="5687484"/>
            <a:ext cx="80877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2060"/>
                </a:solidFill>
              </a:rPr>
              <a:t>Etude DARES​ : Les métiers </a:t>
            </a:r>
            <a:r>
              <a:rPr lang="en-US" err="1">
                <a:solidFill>
                  <a:srgbClr val="002060"/>
                </a:solidFill>
              </a:rPr>
              <a:t>en</a:t>
            </a:r>
            <a:r>
              <a:rPr lang="en-US">
                <a:solidFill>
                  <a:srgbClr val="002060"/>
                </a:solidFill>
              </a:rPr>
              <a:t> 2030 : les </a:t>
            </a:r>
            <a:r>
              <a:rPr lang="en-US" err="1">
                <a:solidFill>
                  <a:srgbClr val="002060"/>
                </a:solidFill>
              </a:rPr>
              <a:t>créations</a:t>
            </a:r>
            <a:r>
              <a:rPr lang="en-US">
                <a:solidFill>
                  <a:srgbClr val="002060"/>
                </a:solidFill>
              </a:rPr>
              <a:t> </a:t>
            </a:r>
            <a:r>
              <a:rPr lang="en-US" err="1">
                <a:solidFill>
                  <a:srgbClr val="002060"/>
                </a:solidFill>
              </a:rPr>
              <a:t>d'emploi</a:t>
            </a:r>
            <a:r>
              <a:rPr lang="en-US">
                <a:solidFill>
                  <a:srgbClr val="002060"/>
                </a:solidFill>
              </a:rPr>
              <a:t> par </a:t>
            </a:r>
            <a:r>
              <a:rPr lang="en-US" err="1">
                <a:solidFill>
                  <a:srgbClr val="002060"/>
                </a:solidFill>
              </a:rPr>
              <a:t>secteurs</a:t>
            </a:r>
            <a:r>
              <a:rPr lang="en-US">
                <a:solidFill>
                  <a:srgbClr val="002060"/>
                </a:solidFill>
              </a:rPr>
              <a:t> et par métiers</a:t>
            </a:r>
            <a:endParaRPr lang="fr-FR">
              <a:solidFill>
                <a:srgbClr val="002060"/>
              </a:solidFill>
              <a:cs typeface="Calibri"/>
            </a:endParaRPr>
          </a:p>
          <a:p>
            <a:endParaRPr lang="en-US">
              <a:solidFill>
                <a:srgbClr val="002060"/>
              </a:solidFill>
              <a:cs typeface="Calibri"/>
            </a:endParaRPr>
          </a:p>
        </p:txBody>
      </p:sp>
    </p:spTree>
    <p:extLst>
      <p:ext uri="{BB962C8B-B14F-4D97-AF65-F5344CB8AC3E}">
        <p14:creationId xmlns:p14="http://schemas.microsoft.com/office/powerpoint/2010/main" val="129089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 xmlns:a16="http://schemas.microsoft.com/office/drawing/2014/main" id="{D895C441-2E62-CE5C-6611-7EFAC875B55F}"/>
              </a:ext>
            </a:extLst>
          </p:cNvPr>
          <p:cNvPicPr>
            <a:picLocks noChangeAspect="1"/>
          </p:cNvPicPr>
          <p:nvPr/>
        </p:nvPicPr>
        <p:blipFill>
          <a:blip r:embed="rId3"/>
          <a:stretch>
            <a:fillRect/>
          </a:stretch>
        </p:blipFill>
        <p:spPr>
          <a:xfrm>
            <a:off x="7707415" y="87107"/>
            <a:ext cx="1343025" cy="1171575"/>
          </a:xfrm>
          <a:prstGeom prst="rect">
            <a:avLst/>
          </a:prstGeom>
        </p:spPr>
      </p:pic>
      <p:sp>
        <p:nvSpPr>
          <p:cNvPr id="6" name="Titre 1">
            <a:extLst>
              <a:ext uri="{FF2B5EF4-FFF2-40B4-BE49-F238E27FC236}">
                <a16:creationId xmlns="" xmlns:a16="http://schemas.microsoft.com/office/drawing/2014/main" id="{5C65FAA4-BB0D-1EA0-12F2-643601BA5D50}"/>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Portrait robot amené à évoluer ?</a:t>
            </a:r>
            <a:endParaRPr lang="fr-FR"/>
          </a:p>
          <a:p>
            <a:pPr algn="l"/>
            <a:endParaRPr lang="fr-FR" sz="2400" b="1">
              <a:solidFill>
                <a:srgbClr val="002060"/>
              </a:solidFill>
              <a:latin typeface="+mn-lt"/>
              <a:cs typeface="Calibri"/>
            </a:endParaRPr>
          </a:p>
        </p:txBody>
      </p:sp>
      <p:sp>
        <p:nvSpPr>
          <p:cNvPr id="7" name="object 4">
            <a:extLst>
              <a:ext uri="{FF2B5EF4-FFF2-40B4-BE49-F238E27FC236}">
                <a16:creationId xmlns="" xmlns:a16="http://schemas.microsoft.com/office/drawing/2014/main" id="{2371772F-86F8-03F7-9613-47530D3529E3}"/>
              </a:ext>
            </a:extLst>
          </p:cNvPr>
          <p:cNvSpPr/>
          <p:nvPr/>
        </p:nvSpPr>
        <p:spPr>
          <a:xfrm>
            <a:off x="4700385" y="850317"/>
            <a:ext cx="3592067" cy="2167128"/>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object 3">
            <a:extLst>
              <a:ext uri="{FF2B5EF4-FFF2-40B4-BE49-F238E27FC236}">
                <a16:creationId xmlns="" xmlns:a16="http://schemas.microsoft.com/office/drawing/2014/main" id="{8F42BC4B-A98E-8ED3-B569-16E15EA1B095}"/>
              </a:ext>
            </a:extLst>
          </p:cNvPr>
          <p:cNvSpPr txBox="1"/>
          <p:nvPr/>
        </p:nvSpPr>
        <p:spPr>
          <a:xfrm>
            <a:off x="1106584" y="3201058"/>
            <a:ext cx="4291330" cy="2443618"/>
          </a:xfrm>
          <a:prstGeom prst="rect">
            <a:avLst/>
          </a:prstGeom>
        </p:spPr>
        <p:txBody>
          <a:bodyPr vert="horz" wrap="square" lIns="0" tIns="13906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spcBef>
                <a:spcPts val="1095"/>
              </a:spcBef>
              <a:buFont typeface="Arial"/>
              <a:buChar char="•"/>
              <a:tabLst>
                <a:tab pos="354965" algn="l"/>
                <a:tab pos="1352550" algn="l"/>
              </a:tabLst>
            </a:pPr>
            <a:r>
              <a:rPr sz="1800" spc="-5" dirty="0">
                <a:solidFill>
                  <a:srgbClr val="002060"/>
                </a:solidFill>
                <a:latin typeface="Calibri"/>
                <a:cs typeface="Trebuchet MS"/>
              </a:rPr>
              <a:t>Homme:</a:t>
            </a:r>
            <a:r>
              <a:rPr lang="fr-FR" spc="-5" dirty="0">
                <a:solidFill>
                  <a:srgbClr val="002060"/>
                </a:solidFill>
                <a:latin typeface="Calibri"/>
                <a:cs typeface="Trebuchet MS"/>
              </a:rPr>
              <a:t> 80%</a:t>
            </a:r>
            <a:endParaRPr lang="fr-FR" spc="-5" dirty="0">
              <a:latin typeface="Calibri"/>
              <a:ea typeface="+mn-lt"/>
              <a:cs typeface="+mn-lt"/>
            </a:endParaRPr>
          </a:p>
          <a:p>
            <a:pPr marL="298450" indent="-285750">
              <a:lnSpc>
                <a:spcPct val="100000"/>
              </a:lnSpc>
              <a:spcBef>
                <a:spcPts val="994"/>
              </a:spcBef>
              <a:buFont typeface="Arial"/>
              <a:buChar char="•"/>
              <a:tabLst>
                <a:tab pos="354965" algn="l"/>
              </a:tabLst>
            </a:pPr>
            <a:r>
              <a:rPr sz="1450" spc="235" dirty="0">
                <a:solidFill>
                  <a:srgbClr val="002060"/>
                </a:solidFill>
                <a:latin typeface="Calibri"/>
                <a:cs typeface="Arial"/>
              </a:rPr>
              <a:t>	</a:t>
            </a:r>
            <a:r>
              <a:rPr sz="1800" dirty="0">
                <a:solidFill>
                  <a:srgbClr val="002060"/>
                </a:solidFill>
                <a:latin typeface="Calibri"/>
                <a:cs typeface="Trebuchet MS"/>
              </a:rPr>
              <a:t>- de </a:t>
            </a:r>
            <a:r>
              <a:rPr sz="1800" spc="-5" dirty="0">
                <a:solidFill>
                  <a:srgbClr val="002060"/>
                </a:solidFill>
                <a:latin typeface="Calibri"/>
                <a:cs typeface="Trebuchet MS"/>
              </a:rPr>
              <a:t>40</a:t>
            </a:r>
            <a:r>
              <a:rPr sz="1800" spc="-15" dirty="0">
                <a:solidFill>
                  <a:srgbClr val="002060"/>
                </a:solidFill>
                <a:latin typeface="Calibri"/>
                <a:cs typeface="Trebuchet MS"/>
              </a:rPr>
              <a:t> </a:t>
            </a:r>
            <a:r>
              <a:rPr sz="1800" spc="-5" dirty="0" err="1">
                <a:solidFill>
                  <a:srgbClr val="002060"/>
                </a:solidFill>
                <a:latin typeface="Calibri"/>
                <a:cs typeface="Trebuchet MS"/>
              </a:rPr>
              <a:t>ans</a:t>
            </a:r>
            <a:endParaRPr sz="1800" dirty="0">
              <a:solidFill>
                <a:srgbClr val="002060"/>
              </a:solidFill>
              <a:latin typeface="Calibri"/>
              <a:cs typeface="Trebuchet MS"/>
            </a:endParaRPr>
          </a:p>
          <a:p>
            <a:pPr marL="298450" indent="-285750">
              <a:lnSpc>
                <a:spcPct val="100000"/>
              </a:lnSpc>
              <a:spcBef>
                <a:spcPts val="994"/>
              </a:spcBef>
              <a:buFont typeface="Arial"/>
              <a:buChar char="•"/>
              <a:tabLst>
                <a:tab pos="354965" algn="l"/>
              </a:tabLst>
            </a:pPr>
            <a:r>
              <a:rPr sz="1450" spc="235" dirty="0">
                <a:solidFill>
                  <a:srgbClr val="002060"/>
                </a:solidFill>
                <a:latin typeface="Calibri"/>
                <a:cs typeface="Arial"/>
              </a:rPr>
              <a:t>	</a:t>
            </a:r>
            <a:r>
              <a:rPr sz="1800" spc="-5" dirty="0" err="1">
                <a:solidFill>
                  <a:srgbClr val="002060"/>
                </a:solidFill>
                <a:latin typeface="Calibri"/>
                <a:cs typeface="Trebuchet MS"/>
              </a:rPr>
              <a:t>Diplômé</a:t>
            </a:r>
            <a:r>
              <a:rPr sz="1800" spc="-5" dirty="0">
                <a:solidFill>
                  <a:srgbClr val="002060"/>
                </a:solidFill>
                <a:latin typeface="Calibri"/>
                <a:cs typeface="Trebuchet MS"/>
              </a:rPr>
              <a:t>: bac +2 et</a:t>
            </a:r>
            <a:r>
              <a:rPr sz="1800" spc="-25" dirty="0">
                <a:solidFill>
                  <a:srgbClr val="002060"/>
                </a:solidFill>
                <a:latin typeface="Calibri"/>
                <a:cs typeface="Trebuchet MS"/>
              </a:rPr>
              <a:t> </a:t>
            </a:r>
            <a:r>
              <a:rPr sz="1800" dirty="0">
                <a:solidFill>
                  <a:srgbClr val="002060"/>
                </a:solidFill>
                <a:latin typeface="Calibri"/>
                <a:cs typeface="Trebuchet MS"/>
              </a:rPr>
              <a:t>+</a:t>
            </a:r>
          </a:p>
          <a:p>
            <a:pPr marL="298450" indent="-285750">
              <a:lnSpc>
                <a:spcPct val="100000"/>
              </a:lnSpc>
              <a:spcBef>
                <a:spcPts val="1015"/>
              </a:spcBef>
              <a:buFont typeface="Arial"/>
              <a:buChar char="•"/>
              <a:tabLst>
                <a:tab pos="354965" algn="l"/>
              </a:tabLst>
            </a:pPr>
            <a:r>
              <a:rPr sz="1450" spc="235" dirty="0">
                <a:solidFill>
                  <a:srgbClr val="002060"/>
                </a:solidFill>
                <a:latin typeface="Calibri"/>
                <a:cs typeface="Arial"/>
              </a:rPr>
              <a:t>	</a:t>
            </a:r>
            <a:r>
              <a:rPr sz="1800" spc="-10" dirty="0">
                <a:solidFill>
                  <a:srgbClr val="002060"/>
                </a:solidFill>
                <a:latin typeface="Calibri"/>
                <a:cs typeface="Trebuchet MS"/>
              </a:rPr>
              <a:t>Vivant </a:t>
            </a:r>
            <a:r>
              <a:rPr sz="1800" spc="-5" dirty="0" err="1">
                <a:solidFill>
                  <a:srgbClr val="002060"/>
                </a:solidFill>
                <a:latin typeface="Calibri"/>
                <a:cs typeface="Trebuchet MS"/>
              </a:rPr>
              <a:t>dans</a:t>
            </a:r>
            <a:r>
              <a:rPr sz="1800" spc="-5" dirty="0">
                <a:solidFill>
                  <a:srgbClr val="002060"/>
                </a:solidFill>
                <a:latin typeface="Calibri"/>
                <a:cs typeface="Trebuchet MS"/>
              </a:rPr>
              <a:t> </a:t>
            </a:r>
            <a:r>
              <a:rPr sz="1800" spc="-5" dirty="0" err="1">
                <a:solidFill>
                  <a:srgbClr val="002060"/>
                </a:solidFill>
                <a:latin typeface="Calibri"/>
                <a:cs typeface="Trebuchet MS"/>
              </a:rPr>
              <a:t>une</a:t>
            </a:r>
            <a:r>
              <a:rPr sz="1800" spc="-5" dirty="0">
                <a:solidFill>
                  <a:srgbClr val="002060"/>
                </a:solidFill>
                <a:latin typeface="Calibri"/>
                <a:cs typeface="Trebuchet MS"/>
              </a:rPr>
              <a:t> </a:t>
            </a:r>
            <a:r>
              <a:rPr sz="1800" spc="-5" dirty="0" err="1">
                <a:solidFill>
                  <a:srgbClr val="002060"/>
                </a:solidFill>
                <a:latin typeface="Calibri"/>
                <a:cs typeface="Trebuchet MS"/>
              </a:rPr>
              <a:t>grande</a:t>
            </a:r>
            <a:r>
              <a:rPr sz="1800" spc="15" dirty="0">
                <a:solidFill>
                  <a:srgbClr val="002060"/>
                </a:solidFill>
                <a:latin typeface="Calibri"/>
                <a:cs typeface="Trebuchet MS"/>
              </a:rPr>
              <a:t> </a:t>
            </a:r>
            <a:r>
              <a:rPr sz="1800" spc="-10" dirty="0" err="1">
                <a:solidFill>
                  <a:srgbClr val="002060"/>
                </a:solidFill>
                <a:latin typeface="Calibri"/>
                <a:cs typeface="Trebuchet MS"/>
              </a:rPr>
              <a:t>agglomération</a:t>
            </a:r>
            <a:endParaRPr sz="1800" dirty="0">
              <a:solidFill>
                <a:srgbClr val="002060"/>
              </a:solidFill>
              <a:latin typeface="Calibri"/>
              <a:cs typeface="Trebuchet MS"/>
            </a:endParaRPr>
          </a:p>
          <a:p>
            <a:pPr marL="298450" indent="-285750">
              <a:lnSpc>
                <a:spcPct val="100000"/>
              </a:lnSpc>
              <a:spcBef>
                <a:spcPts val="994"/>
              </a:spcBef>
              <a:buFont typeface="Arial"/>
              <a:buChar char="•"/>
              <a:tabLst>
                <a:tab pos="354965" algn="l"/>
              </a:tabLst>
            </a:pPr>
            <a:r>
              <a:rPr sz="1450" spc="235" dirty="0">
                <a:solidFill>
                  <a:srgbClr val="002060"/>
                </a:solidFill>
                <a:latin typeface="Calibri"/>
                <a:cs typeface="Arial"/>
              </a:rPr>
              <a:t>	</a:t>
            </a:r>
            <a:r>
              <a:rPr sz="1800" spc="-10" dirty="0">
                <a:solidFill>
                  <a:srgbClr val="002060"/>
                </a:solidFill>
                <a:latin typeface="Calibri"/>
                <a:cs typeface="Trebuchet MS"/>
              </a:rPr>
              <a:t>Mobile</a:t>
            </a:r>
            <a:endParaRPr sz="1800" dirty="0">
              <a:solidFill>
                <a:srgbClr val="002060"/>
              </a:solidFill>
              <a:latin typeface="Calibri"/>
              <a:cs typeface="Trebuchet MS"/>
            </a:endParaRPr>
          </a:p>
          <a:p>
            <a:pPr marL="298450" indent="-285750">
              <a:spcBef>
                <a:spcPts val="994"/>
              </a:spcBef>
              <a:buFont typeface="Arial"/>
              <a:buChar char="•"/>
              <a:tabLst>
                <a:tab pos="354965" algn="l"/>
              </a:tabLst>
            </a:pPr>
            <a:r>
              <a:rPr sz="1450" spc="235" dirty="0">
                <a:solidFill>
                  <a:srgbClr val="002060"/>
                </a:solidFill>
                <a:latin typeface="Calibri"/>
                <a:cs typeface="Arial"/>
              </a:rPr>
              <a:t>	</a:t>
            </a:r>
            <a:r>
              <a:rPr sz="1800" spc="-5" dirty="0">
                <a:solidFill>
                  <a:srgbClr val="002060"/>
                </a:solidFill>
                <a:latin typeface="Calibri"/>
                <a:cs typeface="Trebuchet MS"/>
              </a:rPr>
              <a:t>Langue:</a:t>
            </a:r>
            <a:r>
              <a:rPr lang="fr-FR" dirty="0">
                <a:solidFill>
                  <a:srgbClr val="002060"/>
                </a:solidFill>
                <a:latin typeface="Calibri"/>
                <a:cs typeface="Trebuchet MS"/>
              </a:rPr>
              <a:t> A</a:t>
            </a:r>
            <a:r>
              <a:rPr lang="fr-FR" spc="-5" dirty="0">
                <a:solidFill>
                  <a:srgbClr val="002060"/>
                </a:solidFill>
                <a:latin typeface="Calibri"/>
                <a:cs typeface="Trebuchet MS"/>
              </a:rPr>
              <a:t>nglais</a:t>
            </a:r>
            <a:endParaRPr sz="1800" dirty="0">
              <a:solidFill>
                <a:srgbClr val="002060"/>
              </a:solidFill>
              <a:latin typeface="Calibri"/>
              <a:cs typeface="Trebuchet MS"/>
            </a:endParaRPr>
          </a:p>
        </p:txBody>
      </p:sp>
      <p:pic>
        <p:nvPicPr>
          <p:cNvPr id="9" name="Image 9">
            <a:extLst>
              <a:ext uri="{FF2B5EF4-FFF2-40B4-BE49-F238E27FC236}">
                <a16:creationId xmlns="" xmlns:a16="http://schemas.microsoft.com/office/drawing/2014/main" id="{2840C8E9-A2BA-B801-18BF-9FF306AD1935}"/>
              </a:ext>
            </a:extLst>
          </p:cNvPr>
          <p:cNvPicPr>
            <a:picLocks noChangeAspect="1"/>
          </p:cNvPicPr>
          <p:nvPr/>
        </p:nvPicPr>
        <p:blipFill>
          <a:blip r:embed="rId5"/>
          <a:stretch>
            <a:fillRect/>
          </a:stretch>
        </p:blipFill>
        <p:spPr>
          <a:xfrm>
            <a:off x="6895024" y="6305243"/>
            <a:ext cx="1990725" cy="552450"/>
          </a:xfrm>
          <a:prstGeom prst="rect">
            <a:avLst/>
          </a:prstGeom>
        </p:spPr>
      </p:pic>
    </p:spTree>
    <p:extLst>
      <p:ext uri="{BB962C8B-B14F-4D97-AF65-F5344CB8AC3E}">
        <p14:creationId xmlns:p14="http://schemas.microsoft.com/office/powerpoint/2010/main" val="175534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7176593" y="6438900"/>
            <a:ext cx="1581150" cy="369332"/>
          </a:xfrm>
          <a:prstGeom prst="rect">
            <a:avLst/>
          </a:prstGeom>
          <a:solidFill>
            <a:schemeClr val="bg1"/>
          </a:solidFill>
        </p:spPr>
        <p:txBody>
          <a:bodyPr wrap="square" rtlCol="0">
            <a:spAutoFit/>
          </a:bodyPr>
          <a:lstStyle/>
          <a:p>
            <a:endParaRPr lang="fr-FR"/>
          </a:p>
        </p:txBody>
      </p:sp>
      <p:pic>
        <p:nvPicPr>
          <p:cNvPr id="6" name="Image 6">
            <a:extLst>
              <a:ext uri="{FF2B5EF4-FFF2-40B4-BE49-F238E27FC236}">
                <a16:creationId xmlns="" xmlns:a16="http://schemas.microsoft.com/office/drawing/2014/main" id="{113C8850-B4BA-8097-9693-0EB65D8C879D}"/>
              </a:ext>
            </a:extLst>
          </p:cNvPr>
          <p:cNvPicPr>
            <a:picLocks noChangeAspect="1"/>
          </p:cNvPicPr>
          <p:nvPr/>
        </p:nvPicPr>
        <p:blipFill>
          <a:blip r:embed="rId3"/>
          <a:stretch>
            <a:fillRect/>
          </a:stretch>
        </p:blipFill>
        <p:spPr>
          <a:xfrm>
            <a:off x="7762722" y="114760"/>
            <a:ext cx="1343025" cy="1171575"/>
          </a:xfrm>
          <a:prstGeom prst="rect">
            <a:avLst/>
          </a:prstGeom>
        </p:spPr>
      </p:pic>
      <p:sp>
        <p:nvSpPr>
          <p:cNvPr id="15" name="Titre 1">
            <a:extLst>
              <a:ext uri="{FF2B5EF4-FFF2-40B4-BE49-F238E27FC236}">
                <a16:creationId xmlns="" xmlns:a16="http://schemas.microsoft.com/office/drawing/2014/main" id="{F294A66A-151E-9793-E16F-56D4F7958916}"/>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La situation en France</a:t>
            </a:r>
          </a:p>
          <a:p>
            <a:pPr algn="l"/>
            <a:endParaRPr lang="fr-FR" sz="2400" b="1">
              <a:solidFill>
                <a:srgbClr val="002060"/>
              </a:solidFill>
              <a:highlight>
                <a:srgbClr val="FFFF00"/>
              </a:highlight>
              <a:cs typeface="Calibri"/>
            </a:endParaRPr>
          </a:p>
          <a:p>
            <a:pPr algn="l"/>
            <a:endParaRPr lang="fr-FR" sz="2400" b="1">
              <a:solidFill>
                <a:srgbClr val="002060"/>
              </a:solidFill>
              <a:latin typeface="+mn-lt"/>
              <a:cs typeface="Calibri"/>
            </a:endParaRPr>
          </a:p>
        </p:txBody>
      </p:sp>
      <p:sp>
        <p:nvSpPr>
          <p:cNvPr id="18" name="object 3">
            <a:extLst>
              <a:ext uri="{FF2B5EF4-FFF2-40B4-BE49-F238E27FC236}">
                <a16:creationId xmlns="" xmlns:a16="http://schemas.microsoft.com/office/drawing/2014/main" id="{E050151E-379B-A397-1E49-40BC0AF8EEEF}"/>
              </a:ext>
            </a:extLst>
          </p:cNvPr>
          <p:cNvSpPr txBox="1"/>
          <p:nvPr/>
        </p:nvSpPr>
        <p:spPr>
          <a:xfrm>
            <a:off x="1027498" y="2189668"/>
            <a:ext cx="7822852" cy="3278462"/>
          </a:xfrm>
          <a:prstGeom prst="rect">
            <a:avLst/>
          </a:prstGeom>
        </p:spPr>
        <p:txBody>
          <a:bodyPr vert="horz" wrap="square" lIns="0" tIns="13335" rIns="0" bIns="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8450" indent="-285750">
              <a:lnSpc>
                <a:spcPct val="100000"/>
              </a:lnSpc>
              <a:spcBef>
                <a:spcPts val="105"/>
              </a:spcBef>
              <a:buFont typeface="Arial"/>
              <a:buChar char="•"/>
              <a:tabLst>
                <a:tab pos="354965" algn="l"/>
              </a:tabLst>
            </a:pPr>
            <a:r>
              <a:rPr spc="-20" dirty="0">
                <a:solidFill>
                  <a:srgbClr val="002060"/>
                </a:solidFill>
                <a:latin typeface="Calibri"/>
                <a:cs typeface="Trebuchet MS"/>
              </a:rPr>
              <a:t>Près </a:t>
            </a:r>
            <a:r>
              <a:rPr spc="-5" dirty="0">
                <a:solidFill>
                  <a:srgbClr val="002060"/>
                </a:solidFill>
                <a:latin typeface="Calibri"/>
                <a:cs typeface="Trebuchet MS"/>
              </a:rPr>
              <a:t>de 200 000 emplois </a:t>
            </a:r>
            <a:r>
              <a:rPr dirty="0">
                <a:solidFill>
                  <a:srgbClr val="002060"/>
                </a:solidFill>
                <a:latin typeface="Calibri"/>
                <a:cs typeface="Trebuchet MS"/>
              </a:rPr>
              <a:t>à </a:t>
            </a:r>
            <a:r>
              <a:rPr spc="-5" dirty="0">
                <a:solidFill>
                  <a:srgbClr val="002060"/>
                </a:solidFill>
                <a:latin typeface="Calibri"/>
                <a:cs typeface="Trebuchet MS"/>
              </a:rPr>
              <a:t>pourvoir en</a:t>
            </a:r>
            <a:r>
              <a:rPr spc="30" dirty="0">
                <a:solidFill>
                  <a:srgbClr val="002060"/>
                </a:solidFill>
                <a:latin typeface="Calibri"/>
                <a:cs typeface="Trebuchet MS"/>
              </a:rPr>
              <a:t> </a:t>
            </a:r>
            <a:r>
              <a:rPr spc="-5" dirty="0">
                <a:solidFill>
                  <a:srgbClr val="002060"/>
                </a:solidFill>
                <a:latin typeface="Calibri"/>
                <a:cs typeface="Trebuchet MS"/>
              </a:rPr>
              <a:t>France.</a:t>
            </a:r>
            <a:endParaRPr lang="fr-FR" dirty="0">
              <a:solidFill>
                <a:srgbClr val="002060"/>
              </a:solidFill>
              <a:latin typeface="Calibri"/>
              <a:cs typeface="Trebuchet MS"/>
            </a:endParaRPr>
          </a:p>
          <a:p>
            <a:pPr marL="285750" indent="-285750">
              <a:lnSpc>
                <a:spcPct val="100000"/>
              </a:lnSpc>
              <a:spcBef>
                <a:spcPts val="25"/>
              </a:spcBef>
              <a:buFont typeface="Arial"/>
              <a:buChar char="•"/>
            </a:pPr>
            <a:endParaRPr sz="1550" dirty="0">
              <a:solidFill>
                <a:srgbClr val="000000"/>
              </a:solidFill>
              <a:latin typeface="Trebuchet MS"/>
              <a:cs typeface="Trebuchet MS"/>
            </a:endParaRPr>
          </a:p>
          <a:p>
            <a:pPr marL="355600" marR="666115" indent="-342900">
              <a:buFont typeface="Arial"/>
              <a:buChar char="•"/>
              <a:tabLst>
                <a:tab pos="354965" algn="l"/>
              </a:tabLst>
            </a:pPr>
            <a:r>
              <a:rPr dirty="0" err="1">
                <a:solidFill>
                  <a:srgbClr val="002060"/>
                </a:solidFill>
                <a:latin typeface="Calibri"/>
                <a:cs typeface="Trebuchet MS"/>
              </a:rPr>
              <a:t>Selon</a:t>
            </a:r>
            <a:r>
              <a:rPr dirty="0">
                <a:solidFill>
                  <a:srgbClr val="002060"/>
                </a:solidFill>
                <a:latin typeface="Calibri"/>
                <a:cs typeface="Trebuchet MS"/>
              </a:rPr>
              <a:t> </a:t>
            </a:r>
            <a:r>
              <a:rPr u="sng" spc="-5" dirty="0">
                <a:solidFill>
                  <a:srgbClr val="3ECDE7"/>
                </a:solidFill>
                <a:uFill>
                  <a:solidFill>
                    <a:srgbClr val="3ECDE7"/>
                  </a:solidFill>
                </a:uFill>
                <a:latin typeface="Calibri"/>
                <a:cs typeface="Trebuchet MS"/>
                <a:hlinkClick r:id="rId4"/>
              </a:rPr>
              <a:t>une enquête</a:t>
            </a:r>
            <a:r>
              <a:rPr spc="-5" dirty="0">
                <a:solidFill>
                  <a:srgbClr val="3ECDE7"/>
                </a:solidFill>
                <a:latin typeface="Calibri"/>
                <a:cs typeface="Trebuchet MS"/>
                <a:hlinkClick r:id="rId4"/>
              </a:rPr>
              <a:t> </a:t>
            </a:r>
            <a:r>
              <a:rPr spc="-5" dirty="0" err="1">
                <a:solidFill>
                  <a:srgbClr val="002060"/>
                </a:solidFill>
                <a:latin typeface="Calibri"/>
                <a:cs typeface="Trebuchet MS"/>
              </a:rPr>
              <a:t>réalisée</a:t>
            </a:r>
            <a:r>
              <a:rPr spc="-5" dirty="0">
                <a:solidFill>
                  <a:srgbClr val="002060"/>
                </a:solidFill>
                <a:latin typeface="Calibri"/>
                <a:cs typeface="Trebuchet MS"/>
              </a:rPr>
              <a:t> par </a:t>
            </a:r>
            <a:r>
              <a:rPr dirty="0">
                <a:solidFill>
                  <a:srgbClr val="002060"/>
                </a:solidFill>
                <a:latin typeface="Calibri"/>
                <a:cs typeface="Trebuchet MS"/>
              </a:rPr>
              <a:t>la </a:t>
            </a:r>
            <a:r>
              <a:rPr spc="-5" dirty="0">
                <a:solidFill>
                  <a:srgbClr val="002060"/>
                </a:solidFill>
                <a:latin typeface="Calibri"/>
                <a:cs typeface="Trebuchet MS"/>
              </a:rPr>
              <a:t>direction des </a:t>
            </a:r>
            <a:r>
              <a:rPr spc="-5" dirty="0" err="1">
                <a:solidFill>
                  <a:srgbClr val="002060"/>
                </a:solidFill>
                <a:latin typeface="Calibri"/>
                <a:cs typeface="Trebuchet MS"/>
              </a:rPr>
              <a:t>statistiques</a:t>
            </a:r>
            <a:r>
              <a:rPr spc="-5" dirty="0">
                <a:solidFill>
                  <a:srgbClr val="002060"/>
                </a:solidFill>
                <a:latin typeface="Calibri"/>
                <a:cs typeface="Trebuchet MS"/>
              </a:rPr>
              <a:t>, études et </a:t>
            </a:r>
            <a:r>
              <a:rPr spc="-5" dirty="0" err="1">
                <a:solidFill>
                  <a:srgbClr val="002060"/>
                </a:solidFill>
                <a:latin typeface="Calibri"/>
                <a:cs typeface="Trebuchet MS"/>
              </a:rPr>
              <a:t>évaluations</a:t>
            </a:r>
            <a:r>
              <a:rPr spc="-5" dirty="0">
                <a:solidFill>
                  <a:srgbClr val="002060"/>
                </a:solidFill>
                <a:latin typeface="Calibri"/>
                <a:cs typeface="Trebuchet MS"/>
              </a:rPr>
              <a:t> de </a:t>
            </a:r>
            <a:r>
              <a:rPr dirty="0" err="1">
                <a:solidFill>
                  <a:srgbClr val="002060"/>
                </a:solidFill>
                <a:latin typeface="Calibri"/>
                <a:cs typeface="Trebuchet MS"/>
              </a:rPr>
              <a:t>Pôle</a:t>
            </a:r>
            <a:r>
              <a:rPr lang="fr-FR" dirty="0">
                <a:solidFill>
                  <a:srgbClr val="002060"/>
                </a:solidFill>
                <a:latin typeface="Calibri"/>
                <a:cs typeface="Trebuchet MS"/>
              </a:rPr>
              <a:t> </a:t>
            </a:r>
            <a:r>
              <a:rPr dirty="0">
                <a:solidFill>
                  <a:srgbClr val="002060"/>
                </a:solidFill>
                <a:latin typeface="Calibri"/>
                <a:cs typeface="Trebuchet MS"/>
              </a:rPr>
              <a:t> </a:t>
            </a:r>
            <a:r>
              <a:rPr dirty="0" err="1">
                <a:solidFill>
                  <a:srgbClr val="002060"/>
                </a:solidFill>
                <a:latin typeface="Calibri"/>
                <a:cs typeface="Trebuchet MS"/>
              </a:rPr>
              <a:t>emploi</a:t>
            </a:r>
            <a:r>
              <a:rPr lang="fr-FR" dirty="0">
                <a:solidFill>
                  <a:srgbClr val="002060"/>
                </a:solidFill>
                <a:latin typeface="Calibri"/>
                <a:cs typeface="Trebuchet MS"/>
              </a:rPr>
              <a:t>,</a:t>
            </a:r>
            <a:r>
              <a:rPr dirty="0">
                <a:solidFill>
                  <a:srgbClr val="002060"/>
                </a:solidFill>
                <a:latin typeface="Calibri"/>
                <a:cs typeface="Trebuchet MS"/>
              </a:rPr>
              <a:t> </a:t>
            </a:r>
            <a:r>
              <a:rPr b="1" dirty="0" err="1">
                <a:solidFill>
                  <a:srgbClr val="002060"/>
                </a:solidFill>
                <a:latin typeface="Calibri"/>
                <a:cs typeface="Trebuchet MS"/>
              </a:rPr>
              <a:t>une</a:t>
            </a:r>
            <a:r>
              <a:rPr b="1" dirty="0">
                <a:solidFill>
                  <a:srgbClr val="002060"/>
                </a:solidFill>
                <a:latin typeface="Calibri"/>
                <a:cs typeface="Trebuchet MS"/>
              </a:rPr>
              <a:t> </a:t>
            </a:r>
            <a:r>
              <a:rPr b="1" dirty="0" err="1">
                <a:solidFill>
                  <a:srgbClr val="002060"/>
                </a:solidFill>
                <a:latin typeface="Calibri"/>
                <a:cs typeface="Trebuchet MS"/>
              </a:rPr>
              <a:t>entreprise</a:t>
            </a:r>
            <a:r>
              <a:rPr b="1" dirty="0">
                <a:solidFill>
                  <a:srgbClr val="002060"/>
                </a:solidFill>
                <a:latin typeface="Calibri"/>
                <a:cs typeface="Trebuchet MS"/>
              </a:rPr>
              <a:t> sur dix </a:t>
            </a:r>
            <a:r>
              <a:rPr b="1" spc="-5" dirty="0" err="1">
                <a:solidFill>
                  <a:srgbClr val="002060"/>
                </a:solidFill>
                <a:latin typeface="Calibri"/>
                <a:cs typeface="Trebuchet MS"/>
              </a:rPr>
              <a:t>va</a:t>
            </a:r>
            <a:r>
              <a:rPr b="1" spc="-5" dirty="0">
                <a:solidFill>
                  <a:srgbClr val="002060"/>
                </a:solidFill>
                <a:latin typeface="Calibri"/>
                <a:cs typeface="Trebuchet MS"/>
              </a:rPr>
              <a:t> </a:t>
            </a:r>
            <a:r>
              <a:rPr b="1" spc="-5" dirty="0" err="1">
                <a:solidFill>
                  <a:srgbClr val="002060"/>
                </a:solidFill>
                <a:latin typeface="Calibri"/>
                <a:cs typeface="Trebuchet MS"/>
              </a:rPr>
              <a:t>recruter</a:t>
            </a:r>
            <a:r>
              <a:rPr b="1" spc="-5" dirty="0">
                <a:solidFill>
                  <a:srgbClr val="002060"/>
                </a:solidFill>
                <a:latin typeface="Calibri"/>
                <a:cs typeface="Trebuchet MS"/>
              </a:rPr>
              <a:t> </a:t>
            </a:r>
            <a:r>
              <a:rPr b="1" dirty="0">
                <a:solidFill>
                  <a:srgbClr val="002060"/>
                </a:solidFill>
                <a:latin typeface="Calibri"/>
                <a:cs typeface="Trebuchet MS"/>
              </a:rPr>
              <a:t>de </a:t>
            </a:r>
            <a:r>
              <a:rPr b="1" spc="-5" dirty="0">
                <a:solidFill>
                  <a:srgbClr val="002060"/>
                </a:solidFill>
                <a:latin typeface="Calibri"/>
                <a:cs typeface="Trebuchet MS"/>
              </a:rPr>
              <a:t>nouveaux </a:t>
            </a:r>
            <a:r>
              <a:rPr b="1" dirty="0" err="1">
                <a:solidFill>
                  <a:srgbClr val="002060"/>
                </a:solidFill>
                <a:latin typeface="Calibri"/>
                <a:cs typeface="Trebuchet MS"/>
              </a:rPr>
              <a:t>profils</a:t>
            </a:r>
            <a:r>
              <a:rPr b="1" dirty="0">
                <a:solidFill>
                  <a:srgbClr val="002060"/>
                </a:solidFill>
                <a:latin typeface="Calibri"/>
                <a:cs typeface="Trebuchet MS"/>
              </a:rPr>
              <a:t> </a:t>
            </a:r>
            <a:r>
              <a:rPr b="1" dirty="0" err="1">
                <a:solidFill>
                  <a:srgbClr val="002060"/>
                </a:solidFill>
                <a:latin typeface="Calibri"/>
                <a:cs typeface="Trebuchet MS"/>
              </a:rPr>
              <a:t>ou</a:t>
            </a:r>
            <a:r>
              <a:rPr b="1" dirty="0">
                <a:solidFill>
                  <a:srgbClr val="002060"/>
                </a:solidFill>
                <a:latin typeface="Calibri"/>
                <a:cs typeface="Trebuchet MS"/>
              </a:rPr>
              <a:t> de </a:t>
            </a:r>
            <a:r>
              <a:rPr b="1" spc="-5" dirty="0">
                <a:solidFill>
                  <a:srgbClr val="002060"/>
                </a:solidFill>
                <a:latin typeface="Calibri"/>
                <a:cs typeface="Trebuchet MS"/>
              </a:rPr>
              <a:t>nouveaux métiers,</a:t>
            </a:r>
            <a:r>
              <a:rPr lang="fr-FR" b="1" spc="-5" dirty="0">
                <a:solidFill>
                  <a:srgbClr val="002060"/>
                </a:solidFill>
                <a:latin typeface="Calibri"/>
                <a:cs typeface="Trebuchet MS"/>
              </a:rPr>
              <a:t> </a:t>
            </a:r>
            <a:r>
              <a:rPr b="1" spc="-5" dirty="0">
                <a:solidFill>
                  <a:srgbClr val="002060"/>
                </a:solidFill>
                <a:latin typeface="Calibri"/>
                <a:cs typeface="Trebuchet MS"/>
              </a:rPr>
              <a:t> </a:t>
            </a:r>
            <a:r>
              <a:rPr b="1" spc="-5" dirty="0" err="1">
                <a:solidFill>
                  <a:srgbClr val="002060"/>
                </a:solidFill>
                <a:latin typeface="Calibri"/>
                <a:cs typeface="Trebuchet MS"/>
              </a:rPr>
              <a:t>différents</a:t>
            </a:r>
            <a:r>
              <a:rPr b="1" spc="-5" dirty="0">
                <a:solidFill>
                  <a:srgbClr val="002060"/>
                </a:solidFill>
                <a:latin typeface="Calibri"/>
                <a:cs typeface="Trebuchet MS"/>
              </a:rPr>
              <a:t> </a:t>
            </a:r>
            <a:r>
              <a:rPr b="1" dirty="0">
                <a:solidFill>
                  <a:srgbClr val="002060"/>
                </a:solidFill>
                <a:latin typeface="Calibri"/>
                <a:cs typeface="Trebuchet MS"/>
              </a:rPr>
              <a:t>de </a:t>
            </a:r>
            <a:r>
              <a:rPr b="1" dirty="0" err="1">
                <a:solidFill>
                  <a:srgbClr val="002060"/>
                </a:solidFill>
                <a:latin typeface="Calibri"/>
                <a:cs typeface="Trebuchet MS"/>
              </a:rPr>
              <a:t>ceux</a:t>
            </a:r>
            <a:r>
              <a:rPr b="1" dirty="0">
                <a:solidFill>
                  <a:srgbClr val="002060"/>
                </a:solidFill>
                <a:latin typeface="Calibri"/>
                <a:cs typeface="Trebuchet MS"/>
              </a:rPr>
              <a:t> </a:t>
            </a:r>
            <a:r>
              <a:rPr b="1" spc="-5" dirty="0" err="1">
                <a:solidFill>
                  <a:srgbClr val="002060"/>
                </a:solidFill>
                <a:latin typeface="Calibri"/>
                <a:cs typeface="Trebuchet MS"/>
              </a:rPr>
              <a:t>recherchés</a:t>
            </a:r>
            <a:r>
              <a:rPr b="1" spc="-95" dirty="0">
                <a:solidFill>
                  <a:srgbClr val="002060"/>
                </a:solidFill>
                <a:latin typeface="Calibri"/>
                <a:cs typeface="Trebuchet MS"/>
              </a:rPr>
              <a:t> </a:t>
            </a:r>
            <a:r>
              <a:rPr b="1" spc="-5" dirty="0" err="1">
                <a:solidFill>
                  <a:srgbClr val="002060"/>
                </a:solidFill>
                <a:latin typeface="Calibri"/>
                <a:cs typeface="Trebuchet MS"/>
              </a:rPr>
              <a:t>habituellement</a:t>
            </a:r>
            <a:r>
              <a:rPr spc="-5" dirty="0">
                <a:solidFill>
                  <a:srgbClr val="002060"/>
                </a:solidFill>
                <a:latin typeface="Calibri"/>
                <a:cs typeface="Trebuchet MS"/>
              </a:rPr>
              <a:t>.</a:t>
            </a:r>
            <a:endParaRPr dirty="0">
              <a:solidFill>
                <a:srgbClr val="002060"/>
              </a:solidFill>
              <a:latin typeface="Calibri"/>
              <a:cs typeface="Trebuchet MS"/>
            </a:endParaRPr>
          </a:p>
          <a:p>
            <a:pPr marL="355600" marR="723900" indent="-342900">
              <a:spcBef>
                <a:spcPts val="994"/>
              </a:spcBef>
              <a:buFont typeface="Arial"/>
              <a:buChar char="•"/>
              <a:tabLst>
                <a:tab pos="354965" algn="l"/>
              </a:tabLst>
            </a:pPr>
            <a:r>
              <a:rPr spc="-5" dirty="0" err="1">
                <a:solidFill>
                  <a:srgbClr val="002060"/>
                </a:solidFill>
                <a:latin typeface="Calibri"/>
                <a:cs typeface="Trebuchet MS"/>
              </a:rPr>
              <a:t>Ces</a:t>
            </a:r>
            <a:r>
              <a:rPr spc="-5" dirty="0">
                <a:solidFill>
                  <a:srgbClr val="002060"/>
                </a:solidFill>
                <a:latin typeface="Calibri"/>
                <a:cs typeface="Trebuchet MS"/>
              </a:rPr>
              <a:t> </a:t>
            </a:r>
            <a:r>
              <a:rPr spc="-5" dirty="0" err="1">
                <a:solidFill>
                  <a:srgbClr val="002060"/>
                </a:solidFill>
                <a:latin typeface="Calibri"/>
                <a:cs typeface="Trebuchet MS"/>
              </a:rPr>
              <a:t>emplois</a:t>
            </a:r>
            <a:r>
              <a:rPr spc="-5" dirty="0">
                <a:solidFill>
                  <a:srgbClr val="002060"/>
                </a:solidFill>
                <a:latin typeface="Calibri"/>
                <a:cs typeface="Trebuchet MS"/>
              </a:rPr>
              <a:t> </a:t>
            </a:r>
            <a:r>
              <a:rPr spc="-5" dirty="0" err="1">
                <a:solidFill>
                  <a:srgbClr val="002060"/>
                </a:solidFill>
                <a:latin typeface="Calibri"/>
                <a:cs typeface="Trebuchet MS"/>
              </a:rPr>
              <a:t>concernent</a:t>
            </a:r>
            <a:r>
              <a:rPr spc="-5" dirty="0">
                <a:solidFill>
                  <a:srgbClr val="002060"/>
                </a:solidFill>
                <a:latin typeface="Calibri"/>
                <a:cs typeface="Trebuchet MS"/>
              </a:rPr>
              <a:t> </a:t>
            </a:r>
            <a:r>
              <a:rPr dirty="0">
                <a:solidFill>
                  <a:srgbClr val="002060"/>
                </a:solidFill>
                <a:latin typeface="Calibri"/>
                <a:cs typeface="Trebuchet MS"/>
              </a:rPr>
              <a:t>les </a:t>
            </a:r>
            <a:r>
              <a:rPr spc="-5" dirty="0">
                <a:solidFill>
                  <a:srgbClr val="002060"/>
                </a:solidFill>
                <a:latin typeface="Calibri"/>
                <a:cs typeface="Trebuchet MS"/>
              </a:rPr>
              <a:t>métiers de </a:t>
            </a:r>
            <a:r>
              <a:rPr b="1" spc="-5" dirty="0" err="1">
                <a:solidFill>
                  <a:srgbClr val="002060"/>
                </a:solidFill>
                <a:latin typeface="Calibri"/>
                <a:cs typeface="Trebuchet MS"/>
              </a:rPr>
              <a:t>développeur</a:t>
            </a:r>
            <a:r>
              <a:rPr b="1" spc="-5" dirty="0">
                <a:solidFill>
                  <a:srgbClr val="002060"/>
                </a:solidFill>
                <a:latin typeface="Calibri"/>
                <a:cs typeface="Trebuchet MS"/>
              </a:rPr>
              <a:t> </a:t>
            </a:r>
            <a:r>
              <a:rPr b="1" dirty="0">
                <a:solidFill>
                  <a:srgbClr val="002060"/>
                </a:solidFill>
                <a:latin typeface="Calibri"/>
                <a:cs typeface="Trebuchet MS"/>
              </a:rPr>
              <a:t>web, </a:t>
            </a:r>
            <a:r>
              <a:rPr b="1" spc="-5" dirty="0" err="1">
                <a:solidFill>
                  <a:srgbClr val="002060"/>
                </a:solidFill>
                <a:latin typeface="Calibri"/>
                <a:cs typeface="Trebuchet MS"/>
              </a:rPr>
              <a:t>spécialiste</a:t>
            </a:r>
            <a:r>
              <a:rPr b="1" spc="-5" dirty="0">
                <a:solidFill>
                  <a:srgbClr val="002060"/>
                </a:solidFill>
                <a:latin typeface="Calibri"/>
                <a:cs typeface="Trebuchet MS"/>
              </a:rPr>
              <a:t> </a:t>
            </a:r>
            <a:r>
              <a:rPr b="1" dirty="0">
                <a:solidFill>
                  <a:srgbClr val="002060"/>
                </a:solidFill>
                <a:latin typeface="Calibri"/>
                <a:cs typeface="Trebuchet MS"/>
              </a:rPr>
              <a:t>de la cyber </a:t>
            </a:r>
            <a:r>
              <a:rPr b="1" spc="-5" dirty="0" err="1">
                <a:solidFill>
                  <a:srgbClr val="002060"/>
                </a:solidFill>
                <a:latin typeface="Calibri"/>
                <a:cs typeface="Trebuchet MS"/>
              </a:rPr>
              <a:t>sécurité</a:t>
            </a:r>
            <a:r>
              <a:rPr b="1" spc="-5" dirty="0">
                <a:solidFill>
                  <a:srgbClr val="002060"/>
                </a:solidFill>
                <a:latin typeface="Calibri"/>
                <a:cs typeface="Trebuchet MS"/>
              </a:rPr>
              <a:t>,</a:t>
            </a:r>
            <a:r>
              <a:rPr lang="fr-FR" b="1" spc="-5" dirty="0">
                <a:solidFill>
                  <a:srgbClr val="002060"/>
                </a:solidFill>
                <a:latin typeface="Calibri"/>
                <a:cs typeface="Trebuchet MS"/>
              </a:rPr>
              <a:t> </a:t>
            </a:r>
            <a:r>
              <a:rPr b="1" spc="-5" dirty="0">
                <a:solidFill>
                  <a:srgbClr val="002060"/>
                </a:solidFill>
                <a:latin typeface="Calibri"/>
                <a:cs typeface="Trebuchet MS"/>
              </a:rPr>
              <a:t> </a:t>
            </a:r>
            <a:r>
              <a:rPr b="1" dirty="0">
                <a:solidFill>
                  <a:srgbClr val="002060"/>
                </a:solidFill>
                <a:latin typeface="Calibri"/>
                <a:cs typeface="Trebuchet MS"/>
              </a:rPr>
              <a:t>Community </a:t>
            </a:r>
            <a:r>
              <a:rPr b="1" spc="-25" dirty="0">
                <a:solidFill>
                  <a:srgbClr val="002060"/>
                </a:solidFill>
                <a:latin typeface="Calibri"/>
                <a:cs typeface="Trebuchet MS"/>
              </a:rPr>
              <a:t>Manager, </a:t>
            </a:r>
            <a:r>
              <a:rPr b="1" spc="-5" dirty="0">
                <a:solidFill>
                  <a:srgbClr val="002060"/>
                </a:solidFill>
                <a:latin typeface="Calibri"/>
                <a:cs typeface="Trebuchet MS"/>
              </a:rPr>
              <a:t>Data Analyst, Data Scientist </a:t>
            </a:r>
            <a:r>
              <a:rPr b="1" dirty="0">
                <a:solidFill>
                  <a:srgbClr val="002060"/>
                </a:solidFill>
                <a:latin typeface="Calibri"/>
                <a:cs typeface="Trebuchet MS"/>
              </a:rPr>
              <a:t>et Chief </a:t>
            </a:r>
            <a:r>
              <a:rPr b="1" spc="-5" dirty="0">
                <a:solidFill>
                  <a:srgbClr val="002060"/>
                </a:solidFill>
                <a:latin typeface="Calibri"/>
                <a:cs typeface="Trebuchet MS"/>
              </a:rPr>
              <a:t>Data</a:t>
            </a:r>
            <a:r>
              <a:rPr b="1" spc="-145" dirty="0">
                <a:solidFill>
                  <a:srgbClr val="002060"/>
                </a:solidFill>
                <a:latin typeface="Calibri"/>
                <a:cs typeface="Trebuchet MS"/>
              </a:rPr>
              <a:t> </a:t>
            </a:r>
            <a:r>
              <a:rPr b="1" spc="-5" dirty="0">
                <a:solidFill>
                  <a:srgbClr val="002060"/>
                </a:solidFill>
                <a:latin typeface="Calibri"/>
                <a:cs typeface="Trebuchet MS"/>
              </a:rPr>
              <a:t>Officer</a:t>
            </a:r>
            <a:r>
              <a:rPr spc="-5" dirty="0">
                <a:solidFill>
                  <a:srgbClr val="002060"/>
                </a:solidFill>
                <a:latin typeface="Calibri"/>
                <a:cs typeface="Trebuchet MS"/>
              </a:rPr>
              <a:t>.</a:t>
            </a:r>
            <a:endParaRPr dirty="0">
              <a:solidFill>
                <a:srgbClr val="002060"/>
              </a:solidFill>
              <a:latin typeface="Calibri"/>
              <a:cs typeface="Trebuchet MS"/>
            </a:endParaRPr>
          </a:p>
          <a:p>
            <a:pPr marL="355600" marR="5080" indent="-342900">
              <a:spcBef>
                <a:spcPts val="1010"/>
              </a:spcBef>
              <a:buFont typeface="Arial"/>
              <a:buChar char="•"/>
              <a:tabLst>
                <a:tab pos="354965" algn="l"/>
              </a:tabLst>
            </a:pPr>
            <a:r>
              <a:rPr spc="-15" dirty="0">
                <a:solidFill>
                  <a:srgbClr val="002060"/>
                </a:solidFill>
                <a:latin typeface="Calibri"/>
                <a:cs typeface="Trebuchet MS"/>
              </a:rPr>
              <a:t>Pour </a:t>
            </a:r>
            <a:r>
              <a:rPr spc="-5" dirty="0" err="1">
                <a:solidFill>
                  <a:srgbClr val="002060"/>
                </a:solidFill>
                <a:latin typeface="Calibri"/>
                <a:cs typeface="Trebuchet MS"/>
              </a:rPr>
              <a:t>ces</a:t>
            </a:r>
            <a:r>
              <a:rPr spc="-5" dirty="0">
                <a:solidFill>
                  <a:srgbClr val="002060"/>
                </a:solidFill>
                <a:latin typeface="Calibri"/>
                <a:cs typeface="Trebuchet MS"/>
              </a:rPr>
              <a:t> métiers, </a:t>
            </a:r>
            <a:r>
              <a:rPr dirty="0">
                <a:solidFill>
                  <a:srgbClr val="002060"/>
                </a:solidFill>
                <a:latin typeface="Calibri"/>
                <a:cs typeface="Trebuchet MS"/>
              </a:rPr>
              <a:t>le </a:t>
            </a:r>
            <a:r>
              <a:rPr spc="-5" dirty="0" err="1">
                <a:solidFill>
                  <a:srgbClr val="002060"/>
                </a:solidFill>
                <a:latin typeface="Calibri"/>
                <a:cs typeface="Trebuchet MS"/>
              </a:rPr>
              <a:t>taux</a:t>
            </a:r>
            <a:r>
              <a:rPr spc="-5" dirty="0">
                <a:solidFill>
                  <a:srgbClr val="002060"/>
                </a:solidFill>
                <a:latin typeface="Calibri"/>
                <a:cs typeface="Trebuchet MS"/>
              </a:rPr>
              <a:t> </a:t>
            </a:r>
            <a:r>
              <a:rPr spc="-5" dirty="0" err="1">
                <a:solidFill>
                  <a:srgbClr val="002060"/>
                </a:solidFill>
                <a:latin typeface="Calibri"/>
                <a:cs typeface="Trebuchet MS"/>
              </a:rPr>
              <a:t>d’emploi</a:t>
            </a:r>
            <a:r>
              <a:rPr spc="-5" dirty="0">
                <a:solidFill>
                  <a:srgbClr val="002060"/>
                </a:solidFill>
                <a:latin typeface="Calibri"/>
                <a:cs typeface="Trebuchet MS"/>
              </a:rPr>
              <a:t> </a:t>
            </a:r>
            <a:r>
              <a:rPr b="1" spc="-5" dirty="0" err="1">
                <a:solidFill>
                  <a:srgbClr val="002060"/>
                </a:solidFill>
                <a:latin typeface="Calibri"/>
                <a:cs typeface="Trebuchet MS"/>
              </a:rPr>
              <a:t>dépasse</a:t>
            </a:r>
            <a:r>
              <a:rPr b="1" spc="-5" dirty="0">
                <a:solidFill>
                  <a:srgbClr val="002060"/>
                </a:solidFill>
                <a:latin typeface="Calibri"/>
                <a:cs typeface="Trebuchet MS"/>
              </a:rPr>
              <a:t> </a:t>
            </a:r>
            <a:r>
              <a:rPr b="1" dirty="0">
                <a:solidFill>
                  <a:srgbClr val="002060"/>
                </a:solidFill>
                <a:latin typeface="Calibri"/>
                <a:cs typeface="Trebuchet MS"/>
              </a:rPr>
              <a:t>les 90 % </a:t>
            </a:r>
            <a:r>
              <a:rPr dirty="0">
                <a:solidFill>
                  <a:srgbClr val="002060"/>
                </a:solidFill>
                <a:latin typeface="Calibri"/>
                <a:cs typeface="Trebuchet MS"/>
              </a:rPr>
              <a:t>: </a:t>
            </a:r>
            <a:r>
              <a:rPr spc="-5" dirty="0" err="1">
                <a:solidFill>
                  <a:srgbClr val="002060"/>
                </a:solidFill>
                <a:latin typeface="Calibri"/>
                <a:cs typeface="Trebuchet MS"/>
              </a:rPr>
              <a:t>en</a:t>
            </a:r>
            <a:r>
              <a:rPr spc="-5" dirty="0">
                <a:solidFill>
                  <a:srgbClr val="002060"/>
                </a:solidFill>
                <a:latin typeface="Calibri"/>
                <a:cs typeface="Trebuchet MS"/>
              </a:rPr>
              <a:t> </a:t>
            </a:r>
            <a:r>
              <a:rPr spc="-5" dirty="0" err="1">
                <a:solidFill>
                  <a:srgbClr val="002060"/>
                </a:solidFill>
                <a:latin typeface="Calibri"/>
                <a:cs typeface="Trebuchet MS"/>
              </a:rPr>
              <a:t>clair</a:t>
            </a:r>
            <a:r>
              <a:rPr spc="-5" dirty="0">
                <a:solidFill>
                  <a:srgbClr val="002060"/>
                </a:solidFill>
                <a:latin typeface="Calibri"/>
                <a:cs typeface="Trebuchet MS"/>
              </a:rPr>
              <a:t> un </a:t>
            </a:r>
            <a:r>
              <a:rPr spc="-5" dirty="0" err="1">
                <a:solidFill>
                  <a:srgbClr val="002060"/>
                </a:solidFill>
                <a:latin typeface="Calibri"/>
                <a:cs typeface="Trebuchet MS"/>
              </a:rPr>
              <a:t>spécialiste</a:t>
            </a:r>
            <a:r>
              <a:rPr spc="-5" dirty="0">
                <a:solidFill>
                  <a:srgbClr val="002060"/>
                </a:solidFill>
                <a:latin typeface="Calibri"/>
                <a:cs typeface="Trebuchet MS"/>
              </a:rPr>
              <a:t> de </a:t>
            </a:r>
            <a:r>
              <a:rPr spc="-5" dirty="0" err="1">
                <a:solidFill>
                  <a:srgbClr val="002060"/>
                </a:solidFill>
                <a:latin typeface="Calibri"/>
                <a:cs typeface="Trebuchet MS"/>
              </a:rPr>
              <a:t>ces</a:t>
            </a:r>
            <a:r>
              <a:rPr spc="-5" dirty="0">
                <a:solidFill>
                  <a:srgbClr val="002060"/>
                </a:solidFill>
                <a:latin typeface="Calibri"/>
                <a:cs typeface="Trebuchet MS"/>
              </a:rPr>
              <a:t> </a:t>
            </a:r>
            <a:r>
              <a:rPr spc="-5" dirty="0" err="1">
                <a:solidFill>
                  <a:srgbClr val="002060"/>
                </a:solidFill>
                <a:latin typeface="Calibri"/>
                <a:cs typeface="Trebuchet MS"/>
              </a:rPr>
              <a:t>sujets</a:t>
            </a:r>
            <a:r>
              <a:rPr spc="-5" dirty="0">
                <a:solidFill>
                  <a:srgbClr val="002060"/>
                </a:solidFill>
                <a:latin typeface="Calibri"/>
                <a:cs typeface="Trebuchet MS"/>
              </a:rPr>
              <a:t> ne </a:t>
            </a:r>
            <a:r>
              <a:rPr spc="-5" dirty="0" err="1">
                <a:solidFill>
                  <a:srgbClr val="002060"/>
                </a:solidFill>
                <a:latin typeface="Calibri"/>
                <a:cs typeface="Trebuchet MS"/>
              </a:rPr>
              <a:t>restera</a:t>
            </a:r>
            <a:r>
              <a:rPr lang="fr-FR" spc="-5" dirty="0">
                <a:solidFill>
                  <a:srgbClr val="002060"/>
                </a:solidFill>
                <a:latin typeface="Calibri"/>
                <a:cs typeface="Trebuchet MS"/>
              </a:rPr>
              <a:t> </a:t>
            </a:r>
            <a:r>
              <a:rPr spc="-5" dirty="0">
                <a:solidFill>
                  <a:srgbClr val="002060"/>
                </a:solidFill>
                <a:latin typeface="Calibri"/>
                <a:cs typeface="Trebuchet MS"/>
              </a:rPr>
              <a:t> que très </a:t>
            </a:r>
            <a:r>
              <a:rPr spc="-5" dirty="0" err="1">
                <a:solidFill>
                  <a:srgbClr val="002060"/>
                </a:solidFill>
                <a:latin typeface="Calibri"/>
                <a:cs typeface="Trebuchet MS"/>
              </a:rPr>
              <a:t>peu</a:t>
            </a:r>
            <a:r>
              <a:rPr spc="-5" dirty="0">
                <a:solidFill>
                  <a:srgbClr val="002060"/>
                </a:solidFill>
                <a:latin typeface="Calibri"/>
                <a:cs typeface="Trebuchet MS"/>
              </a:rPr>
              <a:t> de temps </a:t>
            </a:r>
            <a:r>
              <a:rPr dirty="0">
                <a:solidFill>
                  <a:srgbClr val="002060"/>
                </a:solidFill>
                <a:latin typeface="Calibri"/>
                <a:cs typeface="Trebuchet MS"/>
              </a:rPr>
              <a:t>à la </a:t>
            </a:r>
            <a:r>
              <a:rPr spc="-5" dirty="0">
                <a:solidFill>
                  <a:srgbClr val="002060"/>
                </a:solidFill>
                <a:latin typeface="Calibri"/>
                <a:cs typeface="Trebuchet MS"/>
              </a:rPr>
              <a:t>recherche d’un</a:t>
            </a:r>
            <a:r>
              <a:rPr spc="-70" dirty="0">
                <a:solidFill>
                  <a:srgbClr val="002060"/>
                </a:solidFill>
                <a:latin typeface="Calibri"/>
                <a:cs typeface="Trebuchet MS"/>
              </a:rPr>
              <a:t> </a:t>
            </a:r>
            <a:r>
              <a:rPr spc="-5" dirty="0" err="1">
                <a:solidFill>
                  <a:srgbClr val="002060"/>
                </a:solidFill>
                <a:latin typeface="Calibri"/>
                <a:cs typeface="Trebuchet MS"/>
              </a:rPr>
              <a:t>emploi</a:t>
            </a:r>
            <a:r>
              <a:rPr spc="-5" dirty="0">
                <a:solidFill>
                  <a:srgbClr val="002060"/>
                </a:solidFill>
                <a:latin typeface="Calibri"/>
                <a:cs typeface="Trebuchet MS"/>
              </a:rPr>
              <a:t>.</a:t>
            </a:r>
            <a:endParaRPr dirty="0">
              <a:solidFill>
                <a:srgbClr val="002060"/>
              </a:solidFill>
              <a:latin typeface="Calibri"/>
              <a:cs typeface="Trebuchet MS"/>
            </a:endParaRPr>
          </a:p>
        </p:txBody>
      </p:sp>
      <p:sp>
        <p:nvSpPr>
          <p:cNvPr id="19" name="object 4">
            <a:extLst>
              <a:ext uri="{FF2B5EF4-FFF2-40B4-BE49-F238E27FC236}">
                <a16:creationId xmlns="" xmlns:a16="http://schemas.microsoft.com/office/drawing/2014/main" id="{86BF6A1B-1840-092C-93C9-E2B753A2FE3A}"/>
              </a:ext>
            </a:extLst>
          </p:cNvPr>
          <p:cNvSpPr/>
          <p:nvPr/>
        </p:nvSpPr>
        <p:spPr>
          <a:xfrm>
            <a:off x="6076114" y="327660"/>
            <a:ext cx="2612796" cy="1594765"/>
          </a:xfrm>
          <a:prstGeom prst="rect">
            <a:avLst/>
          </a:prstGeom>
          <a:blipFill>
            <a:blip r:embed="rId5"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48147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87105" y="6438900"/>
            <a:ext cx="1581150" cy="369332"/>
          </a:xfrm>
          <a:prstGeom prst="rect">
            <a:avLst/>
          </a:prstGeom>
          <a:solidFill>
            <a:schemeClr val="bg1"/>
          </a:solidFill>
        </p:spPr>
        <p:txBody>
          <a:bodyPr wrap="square" rtlCol="0">
            <a:spAutoFit/>
          </a:bodyPr>
          <a:lstStyle/>
          <a:p>
            <a:endParaRPr lang="fr-FR"/>
          </a:p>
        </p:txBody>
      </p:sp>
      <p:pic>
        <p:nvPicPr>
          <p:cNvPr id="3" name="Image 4">
            <a:extLst>
              <a:ext uri="{FF2B5EF4-FFF2-40B4-BE49-F238E27FC236}">
                <a16:creationId xmlns="" xmlns:a16="http://schemas.microsoft.com/office/drawing/2014/main" id="{85AA4BD5-90AE-2E06-5151-C8C91C45A58E}"/>
              </a:ext>
            </a:extLst>
          </p:cNvPr>
          <p:cNvPicPr>
            <a:picLocks noChangeAspect="1"/>
          </p:cNvPicPr>
          <p:nvPr/>
        </p:nvPicPr>
        <p:blipFill>
          <a:blip r:embed="rId3"/>
          <a:stretch>
            <a:fillRect/>
          </a:stretch>
        </p:blipFill>
        <p:spPr>
          <a:xfrm>
            <a:off x="7661327" y="96325"/>
            <a:ext cx="1343025" cy="1171575"/>
          </a:xfrm>
          <a:prstGeom prst="rect">
            <a:avLst/>
          </a:prstGeom>
        </p:spPr>
      </p:pic>
      <p:sp>
        <p:nvSpPr>
          <p:cNvPr id="6" name="Titre 1">
            <a:extLst>
              <a:ext uri="{FF2B5EF4-FFF2-40B4-BE49-F238E27FC236}">
                <a16:creationId xmlns="" xmlns:a16="http://schemas.microsoft.com/office/drawing/2014/main" id="{65087159-D5CD-1E71-6090-F32AD1FE2C83}"/>
              </a:ext>
            </a:extLst>
          </p:cNvPr>
          <p:cNvSpPr txBox="1">
            <a:spLocks/>
          </p:cNvSpPr>
          <p:nvPr/>
        </p:nvSpPr>
        <p:spPr>
          <a:xfrm>
            <a:off x="1027903" y="279798"/>
            <a:ext cx="6952021"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Où se trouvent les emplois en Europe?</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9" name="object 3">
            <a:extLst>
              <a:ext uri="{FF2B5EF4-FFF2-40B4-BE49-F238E27FC236}">
                <a16:creationId xmlns="" xmlns:a16="http://schemas.microsoft.com/office/drawing/2014/main" id="{3E1FCC6B-790A-F40C-A78A-9EC901EF6455}"/>
              </a:ext>
            </a:extLst>
          </p:cNvPr>
          <p:cNvSpPr/>
          <p:nvPr/>
        </p:nvSpPr>
        <p:spPr>
          <a:xfrm>
            <a:off x="2564892" y="1930907"/>
            <a:ext cx="4059935" cy="3861816"/>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05413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 xmlns:a16="http://schemas.microsoft.com/office/drawing/2014/main" id="{DC31FA29-84EF-9578-0A90-03C2618B215E}"/>
              </a:ext>
            </a:extLst>
          </p:cNvPr>
          <p:cNvPicPr>
            <a:picLocks noGrp="1" noChangeAspect="1"/>
          </p:cNvPicPr>
          <p:nvPr>
            <p:ph sz="quarter" idx="4294967295"/>
          </p:nvPr>
        </p:nvPicPr>
        <p:blipFill>
          <a:blip r:embed="rId3"/>
          <a:stretch>
            <a:fillRect/>
          </a:stretch>
        </p:blipFill>
        <p:spPr>
          <a:xfrm>
            <a:off x="8777288" y="6496050"/>
            <a:ext cx="366712" cy="320675"/>
          </a:xfrm>
          <a:prstGeom prst="rect">
            <a:avLst/>
          </a:prstGeom>
        </p:spPr>
      </p:pic>
      <p:sp>
        <p:nvSpPr>
          <p:cNvPr id="9" name="ZoneTexte 8"/>
          <p:cNvSpPr txBox="1"/>
          <p:nvPr/>
        </p:nvSpPr>
        <p:spPr>
          <a:xfrm>
            <a:off x="7029450" y="6438900"/>
            <a:ext cx="1581150" cy="369332"/>
          </a:xfrm>
          <a:prstGeom prst="rect">
            <a:avLst/>
          </a:prstGeom>
          <a:solidFill>
            <a:schemeClr val="bg1"/>
          </a:solidFill>
        </p:spPr>
        <p:txBody>
          <a:bodyPr wrap="square" rtlCol="0">
            <a:spAutoFit/>
          </a:bodyPr>
          <a:lstStyle/>
          <a:p>
            <a:endParaRPr lang="fr-FR"/>
          </a:p>
        </p:txBody>
      </p:sp>
      <p:pic>
        <p:nvPicPr>
          <p:cNvPr id="6" name="Image 9">
            <a:extLst>
              <a:ext uri="{FF2B5EF4-FFF2-40B4-BE49-F238E27FC236}">
                <a16:creationId xmlns="" xmlns:a16="http://schemas.microsoft.com/office/drawing/2014/main" id="{BC5A9BB7-9FBA-CB4D-446D-E2079D62E89B}"/>
              </a:ext>
            </a:extLst>
          </p:cNvPr>
          <p:cNvPicPr>
            <a:picLocks noChangeAspect="1"/>
          </p:cNvPicPr>
          <p:nvPr/>
        </p:nvPicPr>
        <p:blipFill>
          <a:blip r:embed="rId3"/>
          <a:stretch>
            <a:fillRect/>
          </a:stretch>
        </p:blipFill>
        <p:spPr>
          <a:xfrm>
            <a:off x="7725851" y="87107"/>
            <a:ext cx="1343025" cy="1171575"/>
          </a:xfrm>
          <a:prstGeom prst="rect">
            <a:avLst/>
          </a:prstGeom>
        </p:spPr>
      </p:pic>
      <p:sp>
        <p:nvSpPr>
          <p:cNvPr id="12" name="Titre 1">
            <a:extLst>
              <a:ext uri="{FF2B5EF4-FFF2-40B4-BE49-F238E27FC236}">
                <a16:creationId xmlns="" xmlns:a16="http://schemas.microsoft.com/office/drawing/2014/main" id="{C3841B61-5237-DB04-46EF-AED12C9132B9}"/>
              </a:ext>
            </a:extLst>
          </p:cNvPr>
          <p:cNvSpPr txBox="1">
            <a:spLocks/>
          </p:cNvSpPr>
          <p:nvPr/>
        </p:nvSpPr>
        <p:spPr>
          <a:xfrm>
            <a:off x="1027903" y="279798"/>
            <a:ext cx="4315747" cy="1127464"/>
          </a:xfrm>
          <a:prstGeom prst="rect">
            <a:avLst/>
          </a:prstGeom>
        </p:spPr>
        <p:txBody>
          <a:bodyPr lIns="91440" tIns="45720" rIns="91440" bIns="45720" anchor="t">
            <a:normAutofit/>
          </a:bodyPr>
          <a:lstStyle>
            <a:lvl1pPr algn="ctr" defTabSz="801555" rtl="0" eaLnBrk="1" latinLnBrk="0" hangingPunct="1">
              <a:spcBef>
                <a:spcPct val="0"/>
              </a:spcBef>
              <a:buNone/>
              <a:defRPr sz="3900" kern="1200">
                <a:solidFill>
                  <a:schemeClr val="tx1"/>
                </a:solidFill>
                <a:latin typeface="+mj-lt"/>
                <a:ea typeface="+mj-ea"/>
                <a:cs typeface="+mj-cs"/>
              </a:defRPr>
            </a:lvl1pPr>
          </a:lstStyle>
          <a:p>
            <a:pPr algn="l"/>
            <a:r>
              <a:rPr lang="fr-FR" sz="2400" b="1">
                <a:solidFill>
                  <a:srgbClr val="002060"/>
                </a:solidFill>
                <a:latin typeface="+mn-lt"/>
              </a:rPr>
              <a:t>Les offres au Royaume-Uni</a:t>
            </a:r>
          </a:p>
          <a:p>
            <a:pPr algn="l"/>
            <a:endParaRPr lang="fr-FR" sz="2400" b="1">
              <a:solidFill>
                <a:srgbClr val="002060"/>
              </a:solidFill>
              <a:cs typeface="Calibri"/>
            </a:endParaRPr>
          </a:p>
          <a:p>
            <a:pPr algn="l"/>
            <a:endParaRPr lang="fr-FR" sz="2400" b="1">
              <a:solidFill>
                <a:srgbClr val="002060"/>
              </a:solidFill>
              <a:latin typeface="+mn-lt"/>
              <a:cs typeface="Calibri"/>
            </a:endParaRPr>
          </a:p>
        </p:txBody>
      </p:sp>
      <p:sp>
        <p:nvSpPr>
          <p:cNvPr id="14" name="object 3">
            <a:extLst>
              <a:ext uri="{FF2B5EF4-FFF2-40B4-BE49-F238E27FC236}">
                <a16:creationId xmlns="" xmlns:a16="http://schemas.microsoft.com/office/drawing/2014/main" id="{ECCBE412-BB7A-FB22-AA6F-6003A3D6F687}"/>
              </a:ext>
            </a:extLst>
          </p:cNvPr>
          <p:cNvSpPr/>
          <p:nvPr/>
        </p:nvSpPr>
        <p:spPr>
          <a:xfrm>
            <a:off x="1024546" y="1462989"/>
            <a:ext cx="7804159" cy="3170879"/>
          </a:xfrm>
          <a:prstGeom prst="rect">
            <a:avLst/>
          </a:prstGeom>
          <a:blipFill>
            <a:blip r:embed="rId4" cstate="print"/>
            <a:stretch>
              <a:fillRect/>
            </a:stretch>
          </a:blip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object 4">
            <a:extLst>
              <a:ext uri="{FF2B5EF4-FFF2-40B4-BE49-F238E27FC236}">
                <a16:creationId xmlns="" xmlns:a16="http://schemas.microsoft.com/office/drawing/2014/main" id="{CC9A8E85-A280-83DE-871B-71FBA7FE36C0}"/>
              </a:ext>
            </a:extLst>
          </p:cNvPr>
          <p:cNvSpPr txBox="1"/>
          <p:nvPr/>
        </p:nvSpPr>
        <p:spPr>
          <a:xfrm>
            <a:off x="3187092" y="5450790"/>
            <a:ext cx="3086100" cy="299720"/>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800" spc="-15">
                <a:solidFill>
                  <a:srgbClr val="002060"/>
                </a:solidFill>
                <a:latin typeface="Trebuchet MS"/>
                <a:cs typeface="Trebuchet MS"/>
              </a:rPr>
              <a:t>https://findajob.dwp.gov.uk/</a:t>
            </a:r>
            <a:endParaRPr sz="1800">
              <a:solidFill>
                <a:srgbClr val="002060"/>
              </a:solidFill>
              <a:latin typeface="Trebuchet MS"/>
              <a:cs typeface="Trebuchet MS"/>
            </a:endParaRPr>
          </a:p>
        </p:txBody>
      </p:sp>
    </p:spTree>
    <p:extLst>
      <p:ext uri="{BB962C8B-B14F-4D97-AF65-F5344CB8AC3E}">
        <p14:creationId xmlns:p14="http://schemas.microsoft.com/office/powerpoint/2010/main" val="634146104"/>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1AC5AE83B5F4F89F22368A40B76E2" ma:contentTypeVersion="13" ma:contentTypeDescription="Crée un document." ma:contentTypeScope="" ma:versionID="d03e52e578726b8553931ce991d07172">
  <xsd:schema xmlns:xsd="http://www.w3.org/2001/XMLSchema" xmlns:xs="http://www.w3.org/2001/XMLSchema" xmlns:p="http://schemas.microsoft.com/office/2006/metadata/properties" xmlns:ns3="09a8c3a7-4e4f-4854-8680-5122cfe4103e" xmlns:ns4="8790059a-7e37-4f86-8bef-1638b5fa4c04" targetNamespace="http://schemas.microsoft.com/office/2006/metadata/properties" ma:root="true" ma:fieldsID="977ea26c4a3ebb6fb0ef21fc3d29b4b9" ns3:_="" ns4:_="">
    <xsd:import namespace="09a8c3a7-4e4f-4854-8680-5122cfe4103e"/>
    <xsd:import namespace="8790059a-7e37-4f86-8bef-1638b5fa4c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_activity"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8c3a7-4e4f-4854-8680-5122cfe4103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0059a-7e37-4f86-8bef-1638b5fa4c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790059a-7e37-4f86-8bef-1638b5fa4c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0E6649-7567-46B6-8799-1FCB931EEACA}">
  <ds:schemaRefs>
    <ds:schemaRef ds:uri="09a8c3a7-4e4f-4854-8680-5122cfe4103e"/>
    <ds:schemaRef ds:uri="8790059a-7e37-4f86-8bef-1638b5fa4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91100C-575F-4281-9B56-332F0262CFBC}">
  <ds:schemaRefs>
    <ds:schemaRef ds:uri="09a8c3a7-4e4f-4854-8680-5122cfe4103e"/>
    <ds:schemaRef ds:uri="8790059a-7e37-4f86-8bef-1638b5fa4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37B4CD-6960-47EC-9F7E-C1D9E59C02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TotalTime>
  <Words>902</Words>
  <Application>Microsoft Office PowerPoint</Application>
  <PresentationFormat>Affichage à l'écran (4:3)</PresentationFormat>
  <Paragraphs>241</Paragraphs>
  <Slides>24</Slides>
  <Notes>24</Notes>
  <HiddenSlides>0</HiddenSlides>
  <MMClips>0</MMClips>
  <ScaleCrop>false</ScaleCrop>
  <HeadingPairs>
    <vt:vector size="6" baseType="variant">
      <vt:variant>
        <vt:lpstr>Polices utilisées</vt:lpstr>
      </vt:variant>
      <vt:variant>
        <vt:i4>9</vt:i4>
      </vt:variant>
      <vt:variant>
        <vt:lpstr>Thème</vt:lpstr>
      </vt:variant>
      <vt:variant>
        <vt:i4>8</vt:i4>
      </vt:variant>
      <vt:variant>
        <vt:lpstr>Titres des diapositives</vt:lpstr>
      </vt:variant>
      <vt:variant>
        <vt:i4>24</vt:i4>
      </vt:variant>
    </vt:vector>
  </HeadingPairs>
  <TitlesOfParts>
    <vt:vector size="41" baseType="lpstr">
      <vt:lpstr>MS PGothic</vt:lpstr>
      <vt:lpstr>Agency FB</vt:lpstr>
      <vt:lpstr>Arial</vt:lpstr>
      <vt:lpstr>Arial,Sans-Serif</vt:lpstr>
      <vt:lpstr>Calibri</vt:lpstr>
      <vt:lpstr>Open Sans</vt:lpstr>
      <vt:lpstr>Open Sans ExtraBold</vt:lpstr>
      <vt:lpstr>Segoe UI</vt:lpstr>
      <vt:lpstr>Trebuchet MS</vt:lpstr>
      <vt:lpstr>2_Conception personnalisée</vt:lpstr>
      <vt:lpstr>3_Conception personnalisée</vt:lpstr>
      <vt:lpstr>4_Conception personnalisée</vt:lpstr>
      <vt:lpstr>5_Conception personnalisée</vt:lpstr>
      <vt:lpstr>6_Conception personnalisée</vt:lpstr>
      <vt:lpstr>7_Conception personnalisée</vt:lpstr>
      <vt:lpstr>Conception personnalisée</vt:lpstr>
      <vt:lpstr>Personalizza struttura</vt:lpstr>
      <vt:lpstr>Equipe mobilité internationale Pole emploi</vt:lpstr>
      <vt:lpstr>Contexte et enjeux  Portrait robot : entre réalité et ambition La situation en France  Où se trouvent les emplois en Europe ? Les métiers et secteurs qui recrutent  Les métiers émergeants Salons en ligne et aides à la mobilité  Où et comment rechercher un emploi ? Travailler autrement   Où se trouvent les emplois à l'international ? L’exemple canadien  Les sites utiles   </vt:lpstr>
      <vt:lpstr>Contexte et enjeux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RICCO Charlotte</dc:creator>
  <cp:lastModifiedBy>ANTOINE Bruno (DR NAQ)</cp:lastModifiedBy>
  <cp:revision>587</cp:revision>
  <dcterms:created xsi:type="dcterms:W3CDTF">2020-03-20T08:19:37Z</dcterms:created>
  <dcterms:modified xsi:type="dcterms:W3CDTF">2023-04-13T09:14:02Z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0x0101008F81AC5AE83B5F4F89F22368A40B76E2</vt:lpwstr>
  </property>
</Properties>
</file>